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59"/>
  </p:notesMasterIdLst>
  <p:sldIdLst>
    <p:sldId id="408" r:id="rId2"/>
    <p:sldId id="409" r:id="rId3"/>
    <p:sldId id="345" r:id="rId4"/>
    <p:sldId id="346" r:id="rId5"/>
    <p:sldId id="352" r:id="rId6"/>
    <p:sldId id="445" r:id="rId7"/>
    <p:sldId id="440" r:id="rId8"/>
    <p:sldId id="444" r:id="rId9"/>
    <p:sldId id="438" r:id="rId10"/>
    <p:sldId id="439" r:id="rId11"/>
    <p:sldId id="435" r:id="rId12"/>
    <p:sldId id="436" r:id="rId13"/>
    <p:sldId id="351" r:id="rId14"/>
    <p:sldId id="354" r:id="rId15"/>
    <p:sldId id="308" r:id="rId16"/>
    <p:sldId id="426" r:id="rId17"/>
    <p:sldId id="427" r:id="rId18"/>
    <p:sldId id="428" r:id="rId19"/>
    <p:sldId id="429" r:id="rId20"/>
    <p:sldId id="316" r:id="rId21"/>
    <p:sldId id="430" r:id="rId22"/>
    <p:sldId id="360" r:id="rId23"/>
    <p:sldId id="443" r:id="rId24"/>
    <p:sldId id="437" r:id="rId25"/>
    <p:sldId id="381" r:id="rId26"/>
    <p:sldId id="361" r:id="rId27"/>
    <p:sldId id="362" r:id="rId28"/>
    <p:sldId id="410" r:id="rId29"/>
    <p:sldId id="422" r:id="rId30"/>
    <p:sldId id="363" r:id="rId31"/>
    <p:sldId id="364" r:id="rId32"/>
    <p:sldId id="365" r:id="rId33"/>
    <p:sldId id="424" r:id="rId34"/>
    <p:sldId id="369" r:id="rId35"/>
    <p:sldId id="367" r:id="rId36"/>
    <p:sldId id="416" r:id="rId37"/>
    <p:sldId id="318" r:id="rId38"/>
    <p:sldId id="319" r:id="rId39"/>
    <p:sldId id="320" r:id="rId40"/>
    <p:sldId id="321" r:id="rId41"/>
    <p:sldId id="322" r:id="rId42"/>
    <p:sldId id="323" r:id="rId43"/>
    <p:sldId id="431" r:id="rId44"/>
    <p:sldId id="325" r:id="rId45"/>
    <p:sldId id="451" r:id="rId46"/>
    <p:sldId id="448" r:id="rId47"/>
    <p:sldId id="450" r:id="rId48"/>
    <p:sldId id="452" r:id="rId49"/>
    <p:sldId id="453" r:id="rId50"/>
    <p:sldId id="454" r:id="rId51"/>
    <p:sldId id="455" r:id="rId52"/>
    <p:sldId id="456" r:id="rId53"/>
    <p:sldId id="457" r:id="rId54"/>
    <p:sldId id="458" r:id="rId55"/>
    <p:sldId id="459" r:id="rId56"/>
    <p:sldId id="461" r:id="rId57"/>
    <p:sldId id="341" r:id="rId58"/>
  </p:sldIdLst>
  <p:sldSz cx="9144000" cy="6858000" type="screen4x3"/>
  <p:notesSz cx="6858000" cy="9144000"/>
  <p:defaultTextStyle>
    <a:defPPr>
      <a:defRPr lang="pt-BR"/>
    </a:defPPr>
    <a:lvl1pPr algn="l" rtl="0" eaLnBrk="0" fontAlgn="base" hangingPunct="0">
      <a:spcBef>
        <a:spcPct val="0"/>
      </a:spcBef>
      <a:spcAft>
        <a:spcPct val="0"/>
      </a:spcAft>
      <a:defRPr sz="2000" kern="1200">
        <a:solidFill>
          <a:schemeClr val="tx1"/>
        </a:solidFill>
        <a:latin typeface="Arial" charset="0"/>
        <a:ea typeface="+mn-ea"/>
        <a:cs typeface="+mn-cs"/>
      </a:defRPr>
    </a:lvl1pPr>
    <a:lvl2pPr marL="457200" algn="l" rtl="0" eaLnBrk="0" fontAlgn="base" hangingPunct="0">
      <a:spcBef>
        <a:spcPct val="0"/>
      </a:spcBef>
      <a:spcAft>
        <a:spcPct val="0"/>
      </a:spcAft>
      <a:defRPr sz="2000" kern="1200">
        <a:solidFill>
          <a:schemeClr val="tx1"/>
        </a:solidFill>
        <a:latin typeface="Arial" charset="0"/>
        <a:ea typeface="+mn-ea"/>
        <a:cs typeface="+mn-cs"/>
      </a:defRPr>
    </a:lvl2pPr>
    <a:lvl3pPr marL="914400" algn="l" rtl="0" eaLnBrk="0" fontAlgn="base" hangingPunct="0">
      <a:spcBef>
        <a:spcPct val="0"/>
      </a:spcBef>
      <a:spcAft>
        <a:spcPct val="0"/>
      </a:spcAft>
      <a:defRPr sz="2000" kern="1200">
        <a:solidFill>
          <a:schemeClr val="tx1"/>
        </a:solidFill>
        <a:latin typeface="Arial" charset="0"/>
        <a:ea typeface="+mn-ea"/>
        <a:cs typeface="+mn-cs"/>
      </a:defRPr>
    </a:lvl3pPr>
    <a:lvl4pPr marL="1371600" algn="l" rtl="0" eaLnBrk="0" fontAlgn="base" hangingPunct="0">
      <a:spcBef>
        <a:spcPct val="0"/>
      </a:spcBef>
      <a:spcAft>
        <a:spcPct val="0"/>
      </a:spcAft>
      <a:defRPr sz="2000" kern="1200">
        <a:solidFill>
          <a:schemeClr val="tx1"/>
        </a:solidFill>
        <a:latin typeface="Arial" charset="0"/>
        <a:ea typeface="+mn-ea"/>
        <a:cs typeface="+mn-cs"/>
      </a:defRPr>
    </a:lvl4pPr>
    <a:lvl5pPr marL="1828800" algn="l" rtl="0" eaLnBrk="0" fontAlgn="base" hangingPunct="0">
      <a:spcBef>
        <a:spcPct val="0"/>
      </a:spcBef>
      <a:spcAft>
        <a:spcPct val="0"/>
      </a:spcAft>
      <a:defRPr sz="2000" kern="1200">
        <a:solidFill>
          <a:schemeClr val="tx1"/>
        </a:solidFill>
        <a:latin typeface="Arial" charset="0"/>
        <a:ea typeface="+mn-ea"/>
        <a:cs typeface="+mn-cs"/>
      </a:defRPr>
    </a:lvl5pPr>
    <a:lvl6pPr marL="2286000" algn="l" defTabSz="914400" rtl="0" eaLnBrk="1" latinLnBrk="0" hangingPunct="1">
      <a:defRPr sz="2000" kern="1200">
        <a:solidFill>
          <a:schemeClr val="tx1"/>
        </a:solidFill>
        <a:latin typeface="Arial" charset="0"/>
        <a:ea typeface="+mn-ea"/>
        <a:cs typeface="+mn-cs"/>
      </a:defRPr>
    </a:lvl6pPr>
    <a:lvl7pPr marL="2743200" algn="l" defTabSz="914400" rtl="0" eaLnBrk="1" latinLnBrk="0" hangingPunct="1">
      <a:defRPr sz="2000" kern="1200">
        <a:solidFill>
          <a:schemeClr val="tx1"/>
        </a:solidFill>
        <a:latin typeface="Arial" charset="0"/>
        <a:ea typeface="+mn-ea"/>
        <a:cs typeface="+mn-cs"/>
      </a:defRPr>
    </a:lvl7pPr>
    <a:lvl8pPr marL="3200400" algn="l" defTabSz="914400" rtl="0" eaLnBrk="1" latinLnBrk="0" hangingPunct="1">
      <a:defRPr sz="2000" kern="1200">
        <a:solidFill>
          <a:schemeClr val="tx1"/>
        </a:solidFill>
        <a:latin typeface="Arial" charset="0"/>
        <a:ea typeface="+mn-ea"/>
        <a:cs typeface="+mn-cs"/>
      </a:defRPr>
    </a:lvl8pPr>
    <a:lvl9pPr marL="3657600" algn="l" defTabSz="914400" rtl="0" eaLnBrk="1" latinLnBrk="0" hangingPunct="1">
      <a:defRPr sz="20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99"/>
    <a:srgbClr val="993300"/>
    <a:srgbClr val="FF9900"/>
    <a:srgbClr val="CC3300"/>
    <a:srgbClr val="CC6600"/>
    <a:srgbClr val="CC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5" d="100"/>
          <a:sy n="65" d="100"/>
        </p:scale>
        <p:origin x="-89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8306" name="Rectangle 2050"/>
          <p:cNvSpPr>
            <a:spLocks noGrp="1" noChangeArrowheads="1"/>
          </p:cNvSpPr>
          <p:nvPr>
            <p:ph type="hdr" sz="quarter"/>
          </p:nvPr>
        </p:nvSpPr>
        <p:spPr bwMode="auto">
          <a:xfrm>
            <a:off x="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a:latin typeface="Times New Roman" pitchFamily="18" charset="0"/>
              </a:defRPr>
            </a:lvl1pPr>
          </a:lstStyle>
          <a:p>
            <a:pPr>
              <a:defRPr/>
            </a:pPr>
            <a:endParaRPr lang="pt-BR"/>
          </a:p>
        </p:txBody>
      </p:sp>
      <p:sp>
        <p:nvSpPr>
          <p:cNvPr id="98307" name="Rectangle 2051"/>
          <p:cNvSpPr>
            <a:spLocks noGrp="1" noChangeArrowheads="1"/>
          </p:cNvSpPr>
          <p:nvPr>
            <p:ph type="dt" idx="1"/>
          </p:nvPr>
        </p:nvSpPr>
        <p:spPr bwMode="auto">
          <a:xfrm>
            <a:off x="3886200" y="0"/>
            <a:ext cx="2971800" cy="4572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a:latin typeface="Times New Roman" pitchFamily="18" charset="0"/>
              </a:defRPr>
            </a:lvl1pPr>
          </a:lstStyle>
          <a:p>
            <a:pPr>
              <a:defRPr/>
            </a:pPr>
            <a:endParaRPr lang="pt-BR"/>
          </a:p>
        </p:txBody>
      </p:sp>
      <p:sp>
        <p:nvSpPr>
          <p:cNvPr id="50180" name="Rectangle 2052"/>
          <p:cNvSpPr>
            <a:spLocks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8309" name="Rectangle 2053"/>
          <p:cNvSpPr>
            <a:spLocks noGrp="1" noChangeArrowheads="1"/>
          </p:cNvSpPr>
          <p:nvPr>
            <p:ph type="body" sz="quarter" idx="3"/>
          </p:nvPr>
        </p:nvSpPr>
        <p:spPr bwMode="auto">
          <a:xfrm>
            <a:off x="914400" y="4343400"/>
            <a:ext cx="5029200" cy="411480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98310" name="Rectangle 2054"/>
          <p:cNvSpPr>
            <a:spLocks noGrp="1" noChangeArrowheads="1"/>
          </p:cNvSpPr>
          <p:nvPr>
            <p:ph type="ftr" sz="quarter" idx="4"/>
          </p:nvPr>
        </p:nvSpPr>
        <p:spPr bwMode="auto">
          <a:xfrm>
            <a:off x="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a:latin typeface="Times New Roman" pitchFamily="18" charset="0"/>
              </a:defRPr>
            </a:lvl1pPr>
          </a:lstStyle>
          <a:p>
            <a:pPr>
              <a:defRPr/>
            </a:pPr>
            <a:endParaRPr lang="pt-BR"/>
          </a:p>
        </p:txBody>
      </p:sp>
      <p:sp>
        <p:nvSpPr>
          <p:cNvPr id="98311" name="Rectangle 2055"/>
          <p:cNvSpPr>
            <a:spLocks noGrp="1" noChangeArrowheads="1"/>
          </p:cNvSpPr>
          <p:nvPr>
            <p:ph type="sldNum" sz="quarter" idx="5"/>
          </p:nvPr>
        </p:nvSpPr>
        <p:spPr bwMode="auto">
          <a:xfrm>
            <a:off x="3886200" y="8686800"/>
            <a:ext cx="2971800" cy="457200"/>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a:latin typeface="Times New Roman" pitchFamily="18" charset="0"/>
              </a:defRPr>
            </a:lvl1pPr>
          </a:lstStyle>
          <a:p>
            <a:pPr>
              <a:defRPr/>
            </a:pPr>
            <a:fld id="{44F2EB07-F56C-451F-83DD-CF4C3DCB9836}"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Espaço Reservado para Imagem de Slide 1"/>
          <p:cNvSpPr>
            <a:spLocks noGrp="1" noRot="1" noChangeAspect="1" noTextEdit="1"/>
          </p:cNvSpPr>
          <p:nvPr>
            <p:ph type="sldImg"/>
          </p:nvPr>
        </p:nvSpPr>
        <p:spPr>
          <a:ln/>
        </p:spPr>
      </p:sp>
      <p:sp>
        <p:nvSpPr>
          <p:cNvPr id="52227" name="Espaço Reservado para Anotações 2"/>
          <p:cNvSpPr>
            <a:spLocks noGrp="1"/>
          </p:cNvSpPr>
          <p:nvPr>
            <p:ph type="body" idx="1"/>
          </p:nvPr>
        </p:nvSpPr>
        <p:spPr>
          <a:noFill/>
          <a:ln w="9525"/>
        </p:spPr>
        <p:txBody>
          <a:bodyPr/>
          <a:lstStyle/>
          <a:p>
            <a:r>
              <a:rPr lang="fr-FR" b="1" smtClean="0"/>
              <a:t>Exemples</a:t>
            </a:r>
          </a:p>
          <a:p>
            <a:pPr lvl="1"/>
            <a:r>
              <a:rPr lang="fr-FR" smtClean="0"/>
              <a:t>Halo 3: Coût du developement = </a:t>
            </a:r>
            <a:r>
              <a:rPr lang="pt-BR" smtClean="0"/>
              <a:t>US$ +60 millions</a:t>
            </a:r>
          </a:p>
          <a:p>
            <a:pPr lvl="1"/>
            <a:r>
              <a:rPr lang="pt-BR" smtClean="0"/>
              <a:t>Grand Theft Auto IV: 3,6 millions d’unités  vendues le premier jour (US$ 310 millions) </a:t>
            </a:r>
          </a:p>
          <a:p>
            <a:endParaRPr lang="pt-BR" smtClean="0"/>
          </a:p>
        </p:txBody>
      </p:sp>
      <p:sp>
        <p:nvSpPr>
          <p:cNvPr id="52228" name="Espaço Reservado para Número de Slide 3"/>
          <p:cNvSpPr>
            <a:spLocks noGrp="1"/>
          </p:cNvSpPr>
          <p:nvPr>
            <p:ph type="sldNum" sz="quarter" idx="5"/>
          </p:nvPr>
        </p:nvSpPr>
        <p:spPr>
          <a:noFill/>
        </p:spPr>
        <p:txBody>
          <a:bodyPr/>
          <a:lstStyle/>
          <a:p>
            <a:fld id="{69AC0D04-0708-4A1A-88C4-E33383FF51D0}" type="slidenum">
              <a:rPr lang="pt-BR" smtClean="0"/>
              <a:pPr/>
              <a:t>9</a:t>
            </a:fld>
            <a:endParaRPr lang="pt-BR"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Espaço Reservado para Imagem de Slide 1"/>
          <p:cNvSpPr>
            <a:spLocks noGrp="1" noRot="1" noChangeAspect="1" noTextEdit="1"/>
          </p:cNvSpPr>
          <p:nvPr>
            <p:ph type="sldImg"/>
          </p:nvPr>
        </p:nvSpPr>
        <p:spPr>
          <a:ln/>
        </p:spPr>
      </p:sp>
      <p:sp>
        <p:nvSpPr>
          <p:cNvPr id="53251" name="Espaço Reservado para Anotações 2"/>
          <p:cNvSpPr>
            <a:spLocks noGrp="1"/>
          </p:cNvSpPr>
          <p:nvPr>
            <p:ph type="body" idx="1"/>
          </p:nvPr>
        </p:nvSpPr>
        <p:spPr>
          <a:noFill/>
          <a:ln w="9525"/>
        </p:spPr>
        <p:txBody>
          <a:bodyPr/>
          <a:lstStyle/>
          <a:p>
            <a:r>
              <a:rPr lang="pt-BR" smtClean="0"/>
              <a:t>clients, plateformes pays, ...</a:t>
            </a:r>
          </a:p>
          <a:p>
            <a:r>
              <a:rPr lang="pt-BR" smtClean="0"/>
              <a:t>Projeto do polo</a:t>
            </a:r>
          </a:p>
          <a:p>
            <a:r>
              <a:rPr lang="pt-BR" smtClean="0"/>
              <a:t>Convergence numérique</a:t>
            </a:r>
          </a:p>
        </p:txBody>
      </p:sp>
      <p:sp>
        <p:nvSpPr>
          <p:cNvPr id="53252" name="Espaço Reservado para Número de Slide 3"/>
          <p:cNvSpPr>
            <a:spLocks noGrp="1"/>
          </p:cNvSpPr>
          <p:nvPr>
            <p:ph type="sldNum" sz="quarter" idx="5"/>
          </p:nvPr>
        </p:nvSpPr>
        <p:spPr>
          <a:noFill/>
        </p:spPr>
        <p:txBody>
          <a:bodyPr/>
          <a:lstStyle/>
          <a:p>
            <a:fld id="{9298DEB6-2594-49E7-930E-1690D97B5AE2}" type="slidenum">
              <a:rPr lang="pt-BR" smtClean="0"/>
              <a:pPr/>
              <a:t>10</a:t>
            </a:fld>
            <a:endParaRPr lang="pt-BR"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André</a:t>
            </a:r>
            <a:r>
              <a:rPr lang="pt-BR" baseline="0" dirty="0" smtClean="0"/>
              <a:t> Neves</a:t>
            </a:r>
            <a:endParaRPr lang="pt-BR" dirty="0"/>
          </a:p>
        </p:txBody>
      </p:sp>
      <p:sp>
        <p:nvSpPr>
          <p:cNvPr id="4" name="Espaço Reservado para Número de Slide 3"/>
          <p:cNvSpPr>
            <a:spLocks noGrp="1"/>
          </p:cNvSpPr>
          <p:nvPr>
            <p:ph type="sldNum" sz="quarter" idx="10"/>
          </p:nvPr>
        </p:nvSpPr>
        <p:spPr/>
        <p:txBody>
          <a:bodyPr/>
          <a:lstStyle/>
          <a:p>
            <a:fld id="{FDB47EA5-A95F-4C33-BFB3-F5635AE126ED}" type="slidenum">
              <a:rPr lang="pt-BR" smtClean="0"/>
              <a:pPr/>
              <a:t>23</a:t>
            </a:fld>
            <a:endParaRPr lang="pt-B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055"/>
          <p:cNvSpPr>
            <a:spLocks noGrp="1" noChangeArrowheads="1"/>
          </p:cNvSpPr>
          <p:nvPr>
            <p:ph type="sldNum" sz="quarter" idx="5"/>
          </p:nvPr>
        </p:nvSpPr>
        <p:spPr>
          <a:noFill/>
        </p:spPr>
        <p:txBody>
          <a:bodyPr/>
          <a:lstStyle/>
          <a:p>
            <a:fld id="{C434D281-B87C-42E3-9E23-7DE3D4FD3201}" type="slidenum">
              <a:rPr lang="pt-BR" smtClean="0"/>
              <a:pPr/>
              <a:t>24</a:t>
            </a:fld>
            <a:endParaRPr lang="pt-BR" smtClean="0"/>
          </a:p>
        </p:txBody>
      </p:sp>
      <p:sp>
        <p:nvSpPr>
          <p:cNvPr id="54275" name="Rectangle 2"/>
          <p:cNvSpPr>
            <a:spLocks noChangeArrowheads="1" noTextEdit="1"/>
          </p:cNvSpPr>
          <p:nvPr>
            <p:ph type="sldImg"/>
          </p:nvPr>
        </p:nvSpPr>
        <p:spPr>
          <a:ln/>
        </p:spPr>
      </p:sp>
      <p:sp>
        <p:nvSpPr>
          <p:cNvPr id="54276" name="Rectangle 3"/>
          <p:cNvSpPr>
            <a:spLocks noGrp="1" noChangeArrowheads="1"/>
          </p:cNvSpPr>
          <p:nvPr>
            <p:ph type="body" idx="1"/>
          </p:nvPr>
        </p:nvSpPr>
        <p:spPr>
          <a:noFill/>
          <a:ln w="9525"/>
        </p:spPr>
        <p:txBody>
          <a:bodyPr/>
          <a:lstStyle/>
          <a:p>
            <a:endParaRPr lang="pt-BR"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sz="1200" b="1" dirty="0" smtClean="0"/>
              <a:t>In vivo in </a:t>
            </a:r>
            <a:r>
              <a:rPr lang="pt-BR" sz="1200" b="1" dirty="0" err="1" smtClean="0"/>
              <a:t>silico</a:t>
            </a:r>
            <a:r>
              <a:rPr lang="pt-BR" sz="1200" b="1" dirty="0" smtClean="0"/>
              <a:t>: </a:t>
            </a:r>
            <a:r>
              <a:rPr lang="pt-BR" sz="1200" dirty="0" err="1" smtClean="0"/>
              <a:t>model</a:t>
            </a:r>
            <a:r>
              <a:rPr lang="pt-BR" sz="1200" dirty="0" smtClean="0"/>
              <a:t> living </a:t>
            </a:r>
            <a:r>
              <a:rPr lang="pt-BR" sz="1200" dirty="0" err="1" smtClean="0"/>
              <a:t>organisms</a:t>
            </a:r>
            <a:endParaRPr lang="pt-BR" sz="1200" dirty="0" smtClean="0"/>
          </a:p>
          <a:p>
            <a:r>
              <a:rPr lang="pt-BR" sz="1200" b="1" dirty="0" smtClean="0"/>
              <a:t>Memories</a:t>
            </a:r>
            <a:r>
              <a:rPr lang="pt-BR" sz="1200" b="1" baseline="0" dirty="0" smtClean="0"/>
              <a:t> </a:t>
            </a:r>
            <a:r>
              <a:rPr lang="pt-BR" sz="1200" b="1" baseline="0" dirty="0" err="1" smtClean="0"/>
              <a:t>of</a:t>
            </a:r>
            <a:r>
              <a:rPr lang="pt-BR" sz="1200" b="1" baseline="0" dirty="0" smtClean="0"/>
              <a:t> </a:t>
            </a:r>
            <a:r>
              <a:rPr lang="pt-BR" sz="1200" b="1" baseline="0" dirty="0" err="1" smtClean="0"/>
              <a:t>life</a:t>
            </a:r>
            <a:r>
              <a:rPr lang="pt-BR" sz="1200" baseline="0" dirty="0" smtClean="0"/>
              <a:t>: </a:t>
            </a:r>
            <a:r>
              <a:rPr lang="en-US" sz="1200" dirty="0" smtClean="0"/>
              <a:t>how people being will be able to efficiently manage their information stream and benefit from our digital memories.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2800" b="1" dirty="0" smtClean="0"/>
              <a:t>Brain and Mind</a:t>
            </a:r>
            <a:r>
              <a:rPr lang="en-US" sz="2800" dirty="0" smtClean="0"/>
              <a:t>:</a:t>
            </a:r>
            <a:r>
              <a:rPr lang="en-US" sz="2800" baseline="0" dirty="0" smtClean="0"/>
              <a:t> </a:t>
            </a:r>
            <a:r>
              <a:rPr lang="en-US" sz="1200" dirty="0" smtClean="0"/>
              <a:t>understand and model natural intelligence at various levels of abstraction, demonstrating results of our improved understanding in a succession of working robots.</a:t>
            </a:r>
          </a:p>
          <a:p>
            <a:pPr marL="0" marR="0" lvl="1" indent="0" algn="l" defTabSz="914400" rtl="0" eaLnBrk="1" fontAlgn="auto" latinLnBrk="0" hangingPunct="1">
              <a:lnSpc>
                <a:spcPct val="100000"/>
              </a:lnSpc>
              <a:spcBef>
                <a:spcPts val="0"/>
              </a:spcBef>
              <a:spcAft>
                <a:spcPts val="0"/>
              </a:spcAft>
              <a:buClrTx/>
              <a:buSzTx/>
              <a:buFontTx/>
              <a:buNone/>
              <a:tabLst/>
              <a:defRPr/>
            </a:pPr>
            <a:r>
              <a:rPr lang="en-US" sz="1200" b="1" dirty="0" smtClean="0"/>
              <a:t>Journeys</a:t>
            </a:r>
            <a:r>
              <a:rPr lang="en-US" sz="1200" dirty="0" smtClean="0"/>
              <a:t>: explore, </a:t>
            </a:r>
            <a:r>
              <a:rPr lang="en-US" sz="1200" dirty="0" err="1" smtClean="0"/>
              <a:t>generalise</a:t>
            </a:r>
            <a:r>
              <a:rPr lang="en-US" sz="1200" dirty="0" smtClean="0"/>
              <a:t>, and unify all the many diverse non-classical computational paradigms</a:t>
            </a:r>
            <a:endParaRPr lang="pt-BR" sz="1200" dirty="0"/>
          </a:p>
        </p:txBody>
      </p:sp>
      <p:sp>
        <p:nvSpPr>
          <p:cNvPr id="4" name="Espaço Reservado para Número de Slide 3"/>
          <p:cNvSpPr>
            <a:spLocks noGrp="1"/>
          </p:cNvSpPr>
          <p:nvPr>
            <p:ph type="sldNum" sz="quarter" idx="10"/>
          </p:nvPr>
        </p:nvSpPr>
        <p:spPr/>
        <p:txBody>
          <a:bodyPr/>
          <a:lstStyle/>
          <a:p>
            <a:fld id="{FDB47EA5-A95F-4C33-BFB3-F5635AE126ED}" type="slidenum">
              <a:rPr lang="pt-BR" smtClean="0"/>
              <a:pPr/>
              <a:t>50</a:t>
            </a:fld>
            <a:endParaRPr lang="pt-B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smtClean="0"/>
              <a:t>André</a:t>
            </a:r>
            <a:r>
              <a:rPr lang="pt-BR" baseline="0" dirty="0" smtClean="0"/>
              <a:t> Neves</a:t>
            </a:r>
            <a:endParaRPr lang="pt-BR" dirty="0"/>
          </a:p>
        </p:txBody>
      </p:sp>
      <p:sp>
        <p:nvSpPr>
          <p:cNvPr id="4" name="Espaço Reservado para Número de Slide 3"/>
          <p:cNvSpPr>
            <a:spLocks noGrp="1"/>
          </p:cNvSpPr>
          <p:nvPr>
            <p:ph type="sldNum" sz="quarter" idx="10"/>
          </p:nvPr>
        </p:nvSpPr>
        <p:spPr/>
        <p:txBody>
          <a:bodyPr/>
          <a:lstStyle/>
          <a:p>
            <a:fld id="{FDB47EA5-A95F-4C33-BFB3-F5635AE126ED}" type="slidenum">
              <a:rPr lang="pt-BR" smtClean="0"/>
              <a:pPr/>
              <a:t>56</a:t>
            </a:fld>
            <a:endParaRPr lang="pt-B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4" name="Picture 7"/>
          <p:cNvPicPr>
            <a:picLocks noChangeArrowheads="1"/>
          </p:cNvPicPr>
          <p:nvPr/>
        </p:nvPicPr>
        <p:blipFill>
          <a:blip r:embed="rId2" cstate="print"/>
          <a:srcRect/>
          <a:stretch>
            <a:fillRect/>
          </a:stretch>
        </p:blipFill>
        <p:spPr bwMode="auto">
          <a:xfrm>
            <a:off x="914400" y="1828800"/>
            <a:ext cx="8242300" cy="396875"/>
          </a:xfrm>
          <a:prstGeom prst="rect">
            <a:avLst/>
          </a:prstGeom>
          <a:noFill/>
          <a:ln w="9525">
            <a:noFill/>
            <a:miter lim="800000"/>
            <a:headEnd/>
            <a:tailEnd/>
          </a:ln>
        </p:spPr>
      </p:pic>
      <p:sp>
        <p:nvSpPr>
          <p:cNvPr id="4098" name="Rectangle 2"/>
          <p:cNvSpPr>
            <a:spLocks noGrp="1" noChangeArrowheads="1"/>
          </p:cNvSpPr>
          <p:nvPr>
            <p:ph type="ctrTitle" sz="quarter"/>
          </p:nvPr>
        </p:nvSpPr>
        <p:spPr>
          <a:xfrm>
            <a:off x="457200" y="304800"/>
            <a:ext cx="8178800" cy="1524000"/>
          </a:xfrm>
        </p:spPr>
        <p:txBody>
          <a:bodyPr/>
          <a:lstStyle>
            <a:lvl1pPr>
              <a:defRPr sz="4000"/>
            </a:lvl1pPr>
          </a:lstStyle>
          <a:p>
            <a:r>
              <a:rPr lang="pt-BR"/>
              <a:t>Click to edit Master title style</a:t>
            </a:r>
          </a:p>
        </p:txBody>
      </p:sp>
      <p:sp>
        <p:nvSpPr>
          <p:cNvPr id="4099" name="Rectangle 3"/>
          <p:cNvSpPr>
            <a:spLocks noGrp="1" noChangeArrowheads="1"/>
          </p:cNvSpPr>
          <p:nvPr>
            <p:ph type="subTitle" sz="quarter" idx="1"/>
          </p:nvPr>
        </p:nvSpPr>
        <p:spPr>
          <a:xfrm>
            <a:off x="1524000" y="3048000"/>
            <a:ext cx="6400800" cy="1771650"/>
          </a:xfrm>
        </p:spPr>
        <p:txBody>
          <a:bodyPr/>
          <a:lstStyle>
            <a:lvl1pPr marL="0" indent="0" algn="ctr">
              <a:buFont typeface="Wingdings" pitchFamily="2" charset="2"/>
              <a:buNone/>
              <a:defRPr sz="2800"/>
            </a:lvl1pPr>
          </a:lstStyle>
          <a:p>
            <a:r>
              <a:rPr lang="pt-BR"/>
              <a:t>Click to edit Master subtitle style</a:t>
            </a:r>
          </a:p>
        </p:txBody>
      </p:sp>
      <p:sp>
        <p:nvSpPr>
          <p:cNvPr id="5" name="Rectangle 4"/>
          <p:cNvSpPr>
            <a:spLocks noGrp="1" noChangeArrowheads="1"/>
          </p:cNvSpPr>
          <p:nvPr>
            <p:ph type="dt" sz="quarter" idx="10"/>
          </p:nvPr>
        </p:nvSpPr>
        <p:spPr bwMode="auto">
          <a:xfrm>
            <a:off x="711200" y="6229350"/>
            <a:ext cx="1930400" cy="514350"/>
          </a:xfrm>
          <a:prstGeom prst="rect">
            <a:avLst/>
          </a:prstGeom>
          <a:ln>
            <a:miter lim="800000"/>
            <a:headEnd/>
            <a:tailEnd/>
          </a:ln>
        </p:spPr>
        <p:txBody>
          <a:bodyPr vert="horz" wrap="square" lIns="92075" tIns="46038" rIns="92075" bIns="46038" numCol="1" anchor="b" anchorCtr="0" compatLnSpc="1">
            <a:prstTxWarp prst="textNoShape">
              <a:avLst/>
            </a:prstTxWarp>
          </a:bodyPr>
          <a:lstStyle>
            <a:lvl1pPr>
              <a:spcBef>
                <a:spcPct val="50000"/>
              </a:spcBef>
              <a:defRPr sz="1400">
                <a:solidFill>
                  <a:srgbClr val="5E574E"/>
                </a:solidFill>
              </a:defRPr>
            </a:lvl1pPr>
          </a:lstStyle>
          <a:p>
            <a:pPr>
              <a:defRPr/>
            </a:pPr>
            <a:endParaRPr lang="pt-BR"/>
          </a:p>
        </p:txBody>
      </p:sp>
      <p:sp>
        <p:nvSpPr>
          <p:cNvPr id="6" name="Rectangle 5"/>
          <p:cNvSpPr>
            <a:spLocks noGrp="1" noChangeArrowheads="1"/>
          </p:cNvSpPr>
          <p:nvPr>
            <p:ph type="ftr" sz="quarter" idx="11"/>
          </p:nvPr>
        </p:nvSpPr>
        <p:spPr>
          <a:xfrm>
            <a:off x="3149600" y="6229350"/>
            <a:ext cx="2844800" cy="514350"/>
          </a:xfrm>
        </p:spPr>
        <p:txBody>
          <a:bodyPr/>
          <a:lstStyle>
            <a:lvl1pPr algn="ctr">
              <a:defRPr b="0">
                <a:solidFill>
                  <a:srgbClr val="5E574E"/>
                </a:solidFill>
                <a:effectLst/>
              </a:defRPr>
            </a:lvl1pPr>
          </a:lstStyle>
          <a:p>
            <a:pPr>
              <a:defRPr/>
            </a:pPr>
            <a:endParaRPr lang="pt-BR"/>
          </a:p>
        </p:txBody>
      </p:sp>
      <p:sp>
        <p:nvSpPr>
          <p:cNvPr id="7" name="Rectangle 6"/>
          <p:cNvSpPr>
            <a:spLocks noGrp="1" noChangeArrowheads="1"/>
          </p:cNvSpPr>
          <p:nvPr>
            <p:ph type="sldNum" sz="quarter" idx="12"/>
          </p:nvPr>
        </p:nvSpPr>
        <p:spPr>
          <a:xfrm>
            <a:off x="6604000" y="6229350"/>
            <a:ext cx="1828800" cy="514350"/>
          </a:xfrm>
        </p:spPr>
        <p:txBody>
          <a:bodyPr/>
          <a:lstStyle>
            <a:lvl1pPr>
              <a:defRPr>
                <a:solidFill>
                  <a:srgbClr val="5E574E"/>
                </a:solidFill>
              </a:defRPr>
            </a:lvl1pPr>
          </a:lstStyle>
          <a:p>
            <a:pPr>
              <a:defRPr/>
            </a:pPr>
            <a:fld id="{68EA99B4-39EF-43E0-8EB8-2375D5605D35}"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5" name="Rectangle 6"/>
          <p:cNvSpPr>
            <a:spLocks noGrp="1" noChangeArrowheads="1"/>
          </p:cNvSpPr>
          <p:nvPr>
            <p:ph type="sldNum" sz="quarter" idx="11"/>
          </p:nvPr>
        </p:nvSpPr>
        <p:spPr>
          <a:ln/>
        </p:spPr>
        <p:txBody>
          <a:bodyPr/>
          <a:lstStyle>
            <a:lvl1pPr>
              <a:defRPr/>
            </a:lvl1pPr>
          </a:lstStyle>
          <a:p>
            <a:pPr>
              <a:defRPr/>
            </a:pPr>
            <a:fld id="{582AD9EC-D847-43CB-89C9-414C5E7BC089}"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800850" y="76200"/>
            <a:ext cx="2190750" cy="6172200"/>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228600" y="76200"/>
            <a:ext cx="6419850" cy="6172200"/>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5" name="Rectangle 6"/>
          <p:cNvSpPr>
            <a:spLocks noGrp="1" noChangeArrowheads="1"/>
          </p:cNvSpPr>
          <p:nvPr>
            <p:ph type="sldNum" sz="quarter" idx="11"/>
          </p:nvPr>
        </p:nvSpPr>
        <p:spPr>
          <a:ln/>
        </p:spPr>
        <p:txBody>
          <a:bodyPr/>
          <a:lstStyle>
            <a:lvl1pPr>
              <a:defRPr/>
            </a:lvl1pPr>
          </a:lstStyle>
          <a:p>
            <a:pPr>
              <a:defRPr/>
            </a:pPr>
            <a:fld id="{6539D492-D7DC-4BD7-88BD-B8661EA09374}" type="slidenum">
              <a:rPr lang="pt-BR"/>
              <a:pPr>
                <a:defRPr/>
              </a:pPr>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ítulo, text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228600" y="76200"/>
            <a:ext cx="8509000" cy="1143000"/>
          </a:xfrm>
        </p:spPr>
        <p:txBody>
          <a:bodyPr/>
          <a:lstStyle/>
          <a:p>
            <a:r>
              <a:rPr lang="pt-BR" smtClean="0"/>
              <a:t>Clique para editar o estilo do título mestre</a:t>
            </a:r>
            <a:endParaRPr lang="pt-BR"/>
          </a:p>
        </p:txBody>
      </p:sp>
      <p:sp>
        <p:nvSpPr>
          <p:cNvPr id="3" name="Espaço Reservado para Texto 2"/>
          <p:cNvSpPr>
            <a:spLocks noGrp="1"/>
          </p:cNvSpPr>
          <p:nvPr>
            <p:ph type="body" sz="half" idx="1"/>
          </p:nvPr>
        </p:nvSpPr>
        <p:spPr>
          <a:xfrm>
            <a:off x="228600" y="1524000"/>
            <a:ext cx="4305300" cy="4724400"/>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86300" y="1524000"/>
            <a:ext cx="4305300" cy="4724400"/>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6" name="Rectangle 6"/>
          <p:cNvSpPr>
            <a:spLocks noGrp="1" noChangeArrowheads="1"/>
          </p:cNvSpPr>
          <p:nvPr>
            <p:ph type="sldNum" sz="quarter" idx="11"/>
          </p:nvPr>
        </p:nvSpPr>
        <p:spPr>
          <a:ln/>
        </p:spPr>
        <p:txBody>
          <a:bodyPr/>
          <a:lstStyle>
            <a:lvl1pPr>
              <a:defRPr/>
            </a:lvl1pPr>
          </a:lstStyle>
          <a:p>
            <a:pPr>
              <a:defRPr/>
            </a:pPr>
            <a:fld id="{7D18D08F-06E4-491D-A26A-04EF3A5E4013}"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5" name="Rectangle 6"/>
          <p:cNvSpPr>
            <a:spLocks noGrp="1" noChangeArrowheads="1"/>
          </p:cNvSpPr>
          <p:nvPr>
            <p:ph type="sldNum" sz="quarter" idx="11"/>
          </p:nvPr>
        </p:nvSpPr>
        <p:spPr>
          <a:ln/>
        </p:spPr>
        <p:txBody>
          <a:bodyPr/>
          <a:lstStyle>
            <a:lvl1pPr>
              <a:defRPr/>
            </a:lvl1pPr>
          </a:lstStyle>
          <a:p>
            <a:pPr>
              <a:defRPr/>
            </a:pPr>
            <a:fld id="{9EC78A23-867B-4A8C-A20F-4CA8FA3128D8}"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5" name="Rectangle 6"/>
          <p:cNvSpPr>
            <a:spLocks noGrp="1" noChangeArrowheads="1"/>
          </p:cNvSpPr>
          <p:nvPr>
            <p:ph type="sldNum" sz="quarter" idx="11"/>
          </p:nvPr>
        </p:nvSpPr>
        <p:spPr>
          <a:ln/>
        </p:spPr>
        <p:txBody>
          <a:bodyPr/>
          <a:lstStyle>
            <a:lvl1pPr>
              <a:defRPr/>
            </a:lvl1pPr>
          </a:lstStyle>
          <a:p>
            <a:pPr>
              <a:defRPr/>
            </a:pPr>
            <a:fld id="{14E8784C-64CB-4D1B-A836-27EB287A416B}"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228600" y="1524000"/>
            <a:ext cx="4305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86300" y="1524000"/>
            <a:ext cx="43053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6" name="Rectangle 6"/>
          <p:cNvSpPr>
            <a:spLocks noGrp="1" noChangeArrowheads="1"/>
          </p:cNvSpPr>
          <p:nvPr>
            <p:ph type="sldNum" sz="quarter" idx="11"/>
          </p:nvPr>
        </p:nvSpPr>
        <p:spPr>
          <a:ln/>
        </p:spPr>
        <p:txBody>
          <a:bodyPr/>
          <a:lstStyle>
            <a:lvl1pPr>
              <a:defRPr/>
            </a:lvl1pPr>
          </a:lstStyle>
          <a:p>
            <a:pPr>
              <a:defRPr/>
            </a:pPr>
            <a:fld id="{F14E97DB-BC79-4488-9ED5-3DAAEC66722C}"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8" name="Rectangle 6"/>
          <p:cNvSpPr>
            <a:spLocks noGrp="1" noChangeArrowheads="1"/>
          </p:cNvSpPr>
          <p:nvPr>
            <p:ph type="sldNum" sz="quarter" idx="11"/>
          </p:nvPr>
        </p:nvSpPr>
        <p:spPr>
          <a:ln/>
        </p:spPr>
        <p:txBody>
          <a:bodyPr/>
          <a:lstStyle>
            <a:lvl1pPr>
              <a:defRPr/>
            </a:lvl1pPr>
          </a:lstStyle>
          <a:p>
            <a:pPr>
              <a:defRPr/>
            </a:pPr>
            <a:fld id="{945CE7EF-A152-404C-9221-6F483B1F3F0D}"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4" name="Rectangle 6"/>
          <p:cNvSpPr>
            <a:spLocks noGrp="1" noChangeArrowheads="1"/>
          </p:cNvSpPr>
          <p:nvPr>
            <p:ph type="sldNum" sz="quarter" idx="11"/>
          </p:nvPr>
        </p:nvSpPr>
        <p:spPr>
          <a:ln/>
        </p:spPr>
        <p:txBody>
          <a:bodyPr/>
          <a:lstStyle>
            <a:lvl1pPr>
              <a:defRPr/>
            </a:lvl1pPr>
          </a:lstStyle>
          <a:p>
            <a:pPr>
              <a:defRPr/>
            </a:pPr>
            <a:fld id="{CFBBBAD8-DAD3-473D-8906-8FB5BE019577}"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3" name="Rectangle 6"/>
          <p:cNvSpPr>
            <a:spLocks noGrp="1" noChangeArrowheads="1"/>
          </p:cNvSpPr>
          <p:nvPr>
            <p:ph type="sldNum" sz="quarter" idx="11"/>
          </p:nvPr>
        </p:nvSpPr>
        <p:spPr>
          <a:ln/>
        </p:spPr>
        <p:txBody>
          <a:bodyPr/>
          <a:lstStyle>
            <a:lvl1pPr>
              <a:defRPr/>
            </a:lvl1pPr>
          </a:lstStyle>
          <a:p>
            <a:pPr>
              <a:defRPr/>
            </a:pPr>
            <a:fld id="{851A8E70-2F46-40FE-82A5-FF46B1CD9F37}"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6" name="Rectangle 6"/>
          <p:cNvSpPr>
            <a:spLocks noGrp="1" noChangeArrowheads="1"/>
          </p:cNvSpPr>
          <p:nvPr>
            <p:ph type="sldNum" sz="quarter" idx="11"/>
          </p:nvPr>
        </p:nvSpPr>
        <p:spPr>
          <a:ln/>
        </p:spPr>
        <p:txBody>
          <a:bodyPr/>
          <a:lstStyle>
            <a:lvl1pPr>
              <a:defRPr/>
            </a:lvl1pPr>
          </a:lstStyle>
          <a:p>
            <a:pPr>
              <a:defRPr/>
            </a:pPr>
            <a:fld id="{5B16D9AC-2FF2-42BE-9798-A76FEC41893B}"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5"/>
          <p:cNvSpPr>
            <a:spLocks noGrp="1" noChangeArrowheads="1"/>
          </p:cNvSpPr>
          <p:nvPr>
            <p:ph type="ftr" sz="quarter" idx="10"/>
          </p:nvPr>
        </p:nvSpPr>
        <p:spPr>
          <a:ln/>
        </p:spPr>
        <p:txBody>
          <a:bodyPr/>
          <a:lstStyle>
            <a:lvl1pPr>
              <a:defRPr/>
            </a:lvl1pPr>
          </a:lstStyle>
          <a:p>
            <a:pPr>
              <a:defRPr/>
            </a:pPr>
            <a:r>
              <a:rPr lang="pt-BR"/>
              <a:t>CIn - UFPE</a:t>
            </a:r>
          </a:p>
        </p:txBody>
      </p:sp>
      <p:sp>
        <p:nvSpPr>
          <p:cNvPr id="6" name="Rectangle 6"/>
          <p:cNvSpPr>
            <a:spLocks noGrp="1" noChangeArrowheads="1"/>
          </p:cNvSpPr>
          <p:nvPr>
            <p:ph type="sldNum" sz="quarter" idx="11"/>
          </p:nvPr>
        </p:nvSpPr>
        <p:spPr>
          <a:ln/>
        </p:spPr>
        <p:txBody>
          <a:bodyPr/>
          <a:lstStyle>
            <a:lvl1pPr>
              <a:defRPr/>
            </a:lvl1pPr>
          </a:lstStyle>
          <a:p>
            <a:pPr>
              <a:defRPr/>
            </a:pPr>
            <a:fld id="{F7B995B4-9F32-4EF4-8EA3-32976E1AA3A3}"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w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76200"/>
            <a:ext cx="8509000" cy="1143000"/>
          </a:xfrm>
          <a:prstGeom prst="rect">
            <a:avLst/>
          </a:prstGeom>
          <a:noFill/>
          <a:ln w="9525">
            <a:noFill/>
            <a:miter lim="800000"/>
            <a:headEnd/>
            <a:tailEnd/>
          </a:ln>
        </p:spPr>
        <p:txBody>
          <a:bodyPr vert="horz" wrap="square" lIns="92075" tIns="46038" rIns="92075" bIns="46038" numCol="1" anchor="b" anchorCtr="0" compatLnSpc="1">
            <a:prstTxWarp prst="textNoShape">
              <a:avLst/>
            </a:prstTxWarp>
          </a:bodyPr>
          <a:lstStyle/>
          <a:p>
            <a:pPr lvl="0"/>
            <a:r>
              <a:rPr lang="pt-BR" smtClean="0"/>
              <a:t>Click to edit Master title style</a:t>
            </a:r>
          </a:p>
        </p:txBody>
      </p:sp>
      <p:sp>
        <p:nvSpPr>
          <p:cNvPr id="1027" name="Rectangle 3"/>
          <p:cNvSpPr>
            <a:spLocks noGrp="1" noChangeArrowheads="1"/>
          </p:cNvSpPr>
          <p:nvPr>
            <p:ph type="body" idx="1"/>
          </p:nvPr>
        </p:nvSpPr>
        <p:spPr bwMode="auto">
          <a:xfrm>
            <a:off x="228600" y="1524000"/>
            <a:ext cx="8763000" cy="47244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p>
        </p:txBody>
      </p:sp>
      <p:sp>
        <p:nvSpPr>
          <p:cNvPr id="3077" name="Rectangle 5"/>
          <p:cNvSpPr>
            <a:spLocks noGrp="1" noChangeArrowheads="1"/>
          </p:cNvSpPr>
          <p:nvPr>
            <p:ph type="ftr" sz="quarter" idx="3"/>
          </p:nvPr>
        </p:nvSpPr>
        <p:spPr bwMode="auto">
          <a:xfrm>
            <a:off x="0" y="6400800"/>
            <a:ext cx="28956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spcBef>
                <a:spcPct val="50000"/>
              </a:spcBef>
              <a:defRPr sz="1400" b="1">
                <a:solidFill>
                  <a:schemeClr val="accent2"/>
                </a:solidFill>
                <a:effectLst>
                  <a:outerShdw blurRad="38100" dist="38100" dir="2700000" algn="tl">
                    <a:srgbClr val="C0C0C0"/>
                  </a:outerShdw>
                </a:effectLst>
              </a:defRPr>
            </a:lvl1pPr>
          </a:lstStyle>
          <a:p>
            <a:pPr>
              <a:defRPr/>
            </a:pPr>
            <a:r>
              <a:rPr lang="pt-BR"/>
              <a:t>CIn - UFPE</a:t>
            </a:r>
          </a:p>
        </p:txBody>
      </p:sp>
      <p:sp>
        <p:nvSpPr>
          <p:cNvPr id="3078" name="Rectangle 6"/>
          <p:cNvSpPr>
            <a:spLocks noGrp="1" noChangeArrowheads="1"/>
          </p:cNvSpPr>
          <p:nvPr>
            <p:ph type="sldNum" sz="quarter" idx="4"/>
          </p:nvPr>
        </p:nvSpPr>
        <p:spPr bwMode="auto">
          <a:xfrm>
            <a:off x="7239000" y="6400800"/>
            <a:ext cx="1905000" cy="4572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lvl1pPr algn="r">
              <a:spcBef>
                <a:spcPct val="50000"/>
              </a:spcBef>
              <a:defRPr sz="1400">
                <a:solidFill>
                  <a:schemeClr val="bg2"/>
                </a:solidFill>
              </a:defRPr>
            </a:lvl1pPr>
          </a:lstStyle>
          <a:p>
            <a:pPr>
              <a:defRPr/>
            </a:pPr>
            <a:fld id="{C06AE77B-9E9E-44B7-ABF9-2FBB0A752AD5}" type="slidenum">
              <a:rPr lang="pt-BR"/>
              <a:pPr>
                <a:defRPr/>
              </a:pPr>
              <a:t>‹nº›</a:t>
            </a:fld>
            <a:endParaRPr lang="pt-BR"/>
          </a:p>
        </p:txBody>
      </p:sp>
      <p:pic>
        <p:nvPicPr>
          <p:cNvPr id="1030" name="Picture 7"/>
          <p:cNvPicPr>
            <a:picLocks noChangeArrowheads="1"/>
          </p:cNvPicPr>
          <p:nvPr/>
        </p:nvPicPr>
        <p:blipFill>
          <a:blip r:embed="rId14" cstate="print"/>
          <a:srcRect/>
          <a:stretch>
            <a:fillRect/>
          </a:stretch>
        </p:blipFill>
        <p:spPr bwMode="auto">
          <a:xfrm>
            <a:off x="914400" y="1143000"/>
            <a:ext cx="8242300" cy="3968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700"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hf hdr="0" ftr="0" dt="0"/>
  <p:txStyles>
    <p:titleStyle>
      <a:lvl1pPr algn="l" rtl="0" eaLnBrk="0" fontAlgn="base" hangingPunct="0">
        <a:spcBef>
          <a:spcPct val="0"/>
        </a:spcBef>
        <a:spcAft>
          <a:spcPct val="0"/>
        </a:spcAft>
        <a:defRPr sz="3200">
          <a:solidFill>
            <a:srgbClr val="993300"/>
          </a:solidFill>
          <a:latin typeface="+mj-lt"/>
          <a:ea typeface="+mj-ea"/>
          <a:cs typeface="+mj-cs"/>
        </a:defRPr>
      </a:lvl1pPr>
      <a:lvl2pPr algn="l" rtl="0" eaLnBrk="0" fontAlgn="base" hangingPunct="0">
        <a:spcBef>
          <a:spcPct val="0"/>
        </a:spcBef>
        <a:spcAft>
          <a:spcPct val="0"/>
        </a:spcAft>
        <a:defRPr sz="3200">
          <a:solidFill>
            <a:srgbClr val="993300"/>
          </a:solidFill>
          <a:latin typeface="Arial Black" pitchFamily="34" charset="0"/>
        </a:defRPr>
      </a:lvl2pPr>
      <a:lvl3pPr algn="l" rtl="0" eaLnBrk="0" fontAlgn="base" hangingPunct="0">
        <a:spcBef>
          <a:spcPct val="0"/>
        </a:spcBef>
        <a:spcAft>
          <a:spcPct val="0"/>
        </a:spcAft>
        <a:defRPr sz="3200">
          <a:solidFill>
            <a:srgbClr val="993300"/>
          </a:solidFill>
          <a:latin typeface="Arial Black" pitchFamily="34" charset="0"/>
        </a:defRPr>
      </a:lvl3pPr>
      <a:lvl4pPr algn="l" rtl="0" eaLnBrk="0" fontAlgn="base" hangingPunct="0">
        <a:spcBef>
          <a:spcPct val="0"/>
        </a:spcBef>
        <a:spcAft>
          <a:spcPct val="0"/>
        </a:spcAft>
        <a:defRPr sz="3200">
          <a:solidFill>
            <a:srgbClr val="993300"/>
          </a:solidFill>
          <a:latin typeface="Arial Black" pitchFamily="34" charset="0"/>
        </a:defRPr>
      </a:lvl4pPr>
      <a:lvl5pPr algn="l" rtl="0" eaLnBrk="0" fontAlgn="base" hangingPunct="0">
        <a:spcBef>
          <a:spcPct val="0"/>
        </a:spcBef>
        <a:spcAft>
          <a:spcPct val="0"/>
        </a:spcAft>
        <a:defRPr sz="3200">
          <a:solidFill>
            <a:srgbClr val="993300"/>
          </a:solidFill>
          <a:latin typeface="Arial Black" pitchFamily="34" charset="0"/>
        </a:defRPr>
      </a:lvl5pPr>
      <a:lvl6pPr marL="457200" algn="l" rtl="0" eaLnBrk="0" fontAlgn="base" hangingPunct="0">
        <a:spcBef>
          <a:spcPct val="0"/>
        </a:spcBef>
        <a:spcAft>
          <a:spcPct val="0"/>
        </a:spcAft>
        <a:defRPr sz="3200">
          <a:solidFill>
            <a:srgbClr val="993300"/>
          </a:solidFill>
          <a:latin typeface="Arial Black" pitchFamily="34" charset="0"/>
        </a:defRPr>
      </a:lvl6pPr>
      <a:lvl7pPr marL="914400" algn="l" rtl="0" eaLnBrk="0" fontAlgn="base" hangingPunct="0">
        <a:spcBef>
          <a:spcPct val="0"/>
        </a:spcBef>
        <a:spcAft>
          <a:spcPct val="0"/>
        </a:spcAft>
        <a:defRPr sz="3200">
          <a:solidFill>
            <a:srgbClr val="993300"/>
          </a:solidFill>
          <a:latin typeface="Arial Black" pitchFamily="34" charset="0"/>
        </a:defRPr>
      </a:lvl7pPr>
      <a:lvl8pPr marL="1371600" algn="l" rtl="0" eaLnBrk="0" fontAlgn="base" hangingPunct="0">
        <a:spcBef>
          <a:spcPct val="0"/>
        </a:spcBef>
        <a:spcAft>
          <a:spcPct val="0"/>
        </a:spcAft>
        <a:defRPr sz="3200">
          <a:solidFill>
            <a:srgbClr val="993300"/>
          </a:solidFill>
          <a:latin typeface="Arial Black" pitchFamily="34" charset="0"/>
        </a:defRPr>
      </a:lvl8pPr>
      <a:lvl9pPr marL="1828800" algn="l" rtl="0" eaLnBrk="0" fontAlgn="base" hangingPunct="0">
        <a:spcBef>
          <a:spcPct val="0"/>
        </a:spcBef>
        <a:spcAft>
          <a:spcPct val="0"/>
        </a:spcAft>
        <a:defRPr sz="3200">
          <a:solidFill>
            <a:srgbClr val="993300"/>
          </a:solidFill>
          <a:latin typeface="Arial Black" pitchFamily="34" charset="0"/>
        </a:defRPr>
      </a:lvl9pPr>
    </p:titleStyle>
    <p:bodyStyle>
      <a:lvl1pPr marL="342900" indent="-342900" algn="l" rtl="0" eaLnBrk="0" fontAlgn="base" hangingPunct="0">
        <a:spcBef>
          <a:spcPct val="60000"/>
        </a:spcBef>
        <a:spcAft>
          <a:spcPct val="0"/>
        </a:spcAft>
        <a:buClr>
          <a:schemeClr val="accent2"/>
        </a:buClr>
        <a:buFont typeface="Wingdings" pitchFamily="2" charset="2"/>
        <a:buChar char="l"/>
        <a:defRPr sz="2600" b="1">
          <a:solidFill>
            <a:schemeClr val="tx1"/>
          </a:solidFill>
          <a:latin typeface="+mn-lt"/>
          <a:ea typeface="+mn-ea"/>
          <a:cs typeface="+mn-cs"/>
        </a:defRPr>
      </a:lvl1pPr>
      <a:lvl2pPr marL="742950" indent="-285750" algn="l" rtl="0" eaLnBrk="0" fontAlgn="base" hangingPunct="0">
        <a:spcBef>
          <a:spcPct val="10000"/>
        </a:spcBef>
        <a:spcAft>
          <a:spcPct val="0"/>
        </a:spcAft>
        <a:buClr>
          <a:schemeClr val="accent1"/>
        </a:buClr>
        <a:buFont typeface="Wingdings" pitchFamily="2" charset="2"/>
        <a:buChar char="n"/>
        <a:defRPr sz="2400">
          <a:solidFill>
            <a:schemeClr val="tx1"/>
          </a:solidFill>
          <a:latin typeface="+mn-lt"/>
        </a:defRPr>
      </a:lvl2pPr>
      <a:lvl3pPr marL="1143000" indent="-228600" algn="l" rtl="0" eaLnBrk="0" fontAlgn="base" hangingPunct="0">
        <a:spcBef>
          <a:spcPct val="0"/>
        </a:spcBef>
        <a:spcAft>
          <a:spcPct val="0"/>
        </a:spcAft>
        <a:buClr>
          <a:schemeClr val="hlink"/>
        </a:buClr>
        <a:buFont typeface="Wingdings" pitchFamily="2" charset="2"/>
        <a:buChar char="s"/>
        <a:defRPr sz="2200" i="1">
          <a:solidFill>
            <a:schemeClr val="tx1"/>
          </a:solidFill>
          <a:latin typeface="+mn-lt"/>
        </a:defRPr>
      </a:lvl3pPr>
      <a:lvl4pPr marL="1600200" indent="-228600" algn="l" rtl="0" eaLnBrk="0" fontAlgn="base" hangingPunct="0">
        <a:spcBef>
          <a:spcPct val="20000"/>
        </a:spcBef>
        <a:spcAft>
          <a:spcPct val="0"/>
        </a:spcAft>
        <a:buClr>
          <a:schemeClr val="accent2"/>
        </a:buClr>
        <a:buChar char="•"/>
        <a:defRPr sz="2000">
          <a:solidFill>
            <a:schemeClr val="tx1"/>
          </a:solidFill>
          <a:latin typeface="+mn-lt"/>
        </a:defRPr>
      </a:lvl4pPr>
      <a:lvl5pPr marL="2057400" indent="-228600" algn="l" rtl="0" eaLnBrk="0" fontAlgn="base" hangingPunct="0">
        <a:spcBef>
          <a:spcPct val="20000"/>
        </a:spcBef>
        <a:spcAft>
          <a:spcPct val="0"/>
        </a:spcAft>
        <a:buClr>
          <a:schemeClr val="accent2"/>
        </a:buClr>
        <a:buChar char="–"/>
        <a:defRPr sz="2000">
          <a:solidFill>
            <a:schemeClr val="tx1"/>
          </a:solidFill>
          <a:latin typeface="+mn-lt"/>
        </a:defRPr>
      </a:lvl5pPr>
      <a:lvl6pPr marL="2514600" indent="-228600" algn="l" rtl="0" eaLnBrk="0" fontAlgn="base" hangingPunct="0">
        <a:spcBef>
          <a:spcPct val="20000"/>
        </a:spcBef>
        <a:spcAft>
          <a:spcPct val="0"/>
        </a:spcAft>
        <a:buClr>
          <a:schemeClr val="accent2"/>
        </a:buClr>
        <a:buChar char="–"/>
        <a:defRPr sz="2000">
          <a:solidFill>
            <a:schemeClr val="tx1"/>
          </a:solidFill>
          <a:latin typeface="+mn-lt"/>
        </a:defRPr>
      </a:lvl6pPr>
      <a:lvl7pPr marL="2971800" indent="-228600" algn="l" rtl="0" eaLnBrk="0" fontAlgn="base" hangingPunct="0">
        <a:spcBef>
          <a:spcPct val="20000"/>
        </a:spcBef>
        <a:spcAft>
          <a:spcPct val="0"/>
        </a:spcAft>
        <a:buClr>
          <a:schemeClr val="accent2"/>
        </a:buClr>
        <a:buChar char="–"/>
        <a:defRPr sz="2000">
          <a:solidFill>
            <a:schemeClr val="tx1"/>
          </a:solidFill>
          <a:latin typeface="+mn-lt"/>
        </a:defRPr>
      </a:lvl7pPr>
      <a:lvl8pPr marL="3429000" indent="-228600" algn="l" rtl="0" eaLnBrk="0" fontAlgn="base" hangingPunct="0">
        <a:spcBef>
          <a:spcPct val="20000"/>
        </a:spcBef>
        <a:spcAft>
          <a:spcPct val="0"/>
        </a:spcAft>
        <a:buClr>
          <a:schemeClr val="accent2"/>
        </a:buClr>
        <a:buChar char="–"/>
        <a:defRPr sz="2000">
          <a:solidFill>
            <a:schemeClr val="tx1"/>
          </a:solidFill>
          <a:latin typeface="+mn-lt"/>
        </a:defRPr>
      </a:lvl8pPr>
      <a:lvl9pPr marL="3886200" indent="-228600" algn="l" rtl="0" eaLnBrk="0" fontAlgn="base" hangingPunct="0">
        <a:spcBef>
          <a:spcPct val="20000"/>
        </a:spcBef>
        <a:spcAft>
          <a:spcPct val="0"/>
        </a:spcAft>
        <a:buClr>
          <a:schemeClr val="accent2"/>
        </a:buClr>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wm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jpe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3218" name="Rectangle 2"/>
          <p:cNvSpPr>
            <a:spLocks noGrp="1" noChangeArrowheads="1"/>
          </p:cNvSpPr>
          <p:nvPr>
            <p:ph type="ctrTitle"/>
          </p:nvPr>
        </p:nvSpPr>
        <p:spPr>
          <a:xfrm>
            <a:off x="-1066800" y="2057400"/>
            <a:ext cx="7721600" cy="1143000"/>
          </a:xfrm>
        </p:spPr>
        <p:txBody>
          <a:bodyPr/>
          <a:lstStyle/>
          <a:p>
            <a:pPr algn="ctr"/>
            <a:r>
              <a:rPr lang="pt-BR" smtClean="0">
                <a:solidFill>
                  <a:schemeClr val="tx1"/>
                </a:solidFill>
              </a:rPr>
              <a:t>Desenvolvimento </a:t>
            </a:r>
            <a:br>
              <a:rPr lang="pt-BR" smtClean="0">
                <a:solidFill>
                  <a:schemeClr val="tx1"/>
                </a:solidFill>
              </a:rPr>
            </a:br>
            <a:r>
              <a:rPr lang="pt-BR" smtClean="0">
                <a:solidFill>
                  <a:schemeClr val="tx1"/>
                </a:solidFill>
              </a:rPr>
              <a:t>de Jogos Digitais</a:t>
            </a:r>
            <a:endParaRPr lang="pt-BR" sz="2800" smtClean="0">
              <a:solidFill>
                <a:schemeClr val="tx1"/>
              </a:solidFill>
            </a:endParaRPr>
          </a:p>
        </p:txBody>
      </p:sp>
      <p:sp>
        <p:nvSpPr>
          <p:cNvPr id="393219" name="Rectangle 3"/>
          <p:cNvSpPr>
            <a:spLocks noGrp="1" noChangeArrowheads="1"/>
          </p:cNvSpPr>
          <p:nvPr>
            <p:ph type="subTitle" idx="1"/>
          </p:nvPr>
        </p:nvSpPr>
        <p:spPr>
          <a:xfrm>
            <a:off x="4038600" y="4495800"/>
            <a:ext cx="5105400" cy="1219200"/>
          </a:xfrm>
        </p:spPr>
        <p:txBody>
          <a:bodyPr/>
          <a:lstStyle/>
          <a:p>
            <a:r>
              <a:rPr lang="pt-BR" sz="2400" smtClean="0">
                <a:solidFill>
                  <a:srgbClr val="993300"/>
                </a:solidFill>
              </a:rPr>
              <a:t>Geber Ramalho</a:t>
            </a:r>
            <a:br>
              <a:rPr lang="pt-BR" sz="2400" smtClean="0">
                <a:solidFill>
                  <a:srgbClr val="993300"/>
                </a:solidFill>
              </a:rPr>
            </a:br>
            <a:r>
              <a:rPr lang="pt-BR" sz="2400" smtClean="0">
                <a:solidFill>
                  <a:srgbClr val="993300"/>
                </a:solidFill>
              </a:rPr>
              <a:t>Centro de Informática - UFPE</a:t>
            </a:r>
          </a:p>
        </p:txBody>
      </p:sp>
      <p:pic>
        <p:nvPicPr>
          <p:cNvPr id="3076" name="Picture 4" descr="Image1"/>
          <p:cNvPicPr>
            <a:picLocks noChangeAspect="1" noChangeArrowheads="1"/>
          </p:cNvPicPr>
          <p:nvPr/>
        </p:nvPicPr>
        <p:blipFill>
          <a:blip r:embed="rId2" cstate="print"/>
          <a:srcRect/>
          <a:stretch>
            <a:fillRect/>
          </a:stretch>
        </p:blipFill>
        <p:spPr bwMode="auto">
          <a:xfrm>
            <a:off x="5638800" y="457200"/>
            <a:ext cx="3124200" cy="2501900"/>
          </a:xfrm>
          <a:prstGeom prst="rect">
            <a:avLst/>
          </a:prstGeom>
          <a:noFill/>
          <a:ln w="9525">
            <a:noFill/>
            <a:miter lim="800000"/>
            <a:headEnd/>
            <a:tailEnd/>
          </a:ln>
        </p:spPr>
      </p:pic>
      <p:pic>
        <p:nvPicPr>
          <p:cNvPr id="3077" name="Picture 5" descr="Image2"/>
          <p:cNvPicPr>
            <a:picLocks noChangeAspect="1" noChangeArrowheads="1"/>
          </p:cNvPicPr>
          <p:nvPr/>
        </p:nvPicPr>
        <p:blipFill>
          <a:blip r:embed="rId3" cstate="print"/>
          <a:srcRect/>
          <a:stretch>
            <a:fillRect/>
          </a:stretch>
        </p:blipFill>
        <p:spPr bwMode="auto">
          <a:xfrm>
            <a:off x="228600" y="4267200"/>
            <a:ext cx="3886200" cy="2298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3218"/>
                                        </p:tgtEl>
                                        <p:attrNameLst>
                                          <p:attrName>style.visibility</p:attrName>
                                        </p:attrNameLst>
                                      </p:cBhvr>
                                      <p:to>
                                        <p:strVal val="visible"/>
                                      </p:to>
                                    </p:set>
                                    <p:anim calcmode="lin" valueType="num">
                                      <p:cBhvr additive="base">
                                        <p:cTn id="7" dur="500" fill="hold"/>
                                        <p:tgtEl>
                                          <p:spTgt spid="393218"/>
                                        </p:tgtEl>
                                        <p:attrNameLst>
                                          <p:attrName>ppt_x</p:attrName>
                                        </p:attrNameLst>
                                      </p:cBhvr>
                                      <p:tavLst>
                                        <p:tav tm="0">
                                          <p:val>
                                            <p:strVal val="0-#ppt_w/2"/>
                                          </p:val>
                                        </p:tav>
                                        <p:tav tm="100000">
                                          <p:val>
                                            <p:strVal val="#ppt_x"/>
                                          </p:val>
                                        </p:tav>
                                      </p:tavLst>
                                    </p:anim>
                                    <p:anim calcmode="lin" valueType="num">
                                      <p:cBhvr additive="base">
                                        <p:cTn id="8" dur="500" fill="hold"/>
                                        <p:tgtEl>
                                          <p:spTgt spid="3932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3219">
                                            <p:txEl>
                                              <p:pRg st="0" end="0"/>
                                            </p:txEl>
                                          </p:spTgt>
                                        </p:tgtEl>
                                        <p:attrNameLst>
                                          <p:attrName>style.visibility</p:attrName>
                                        </p:attrNameLst>
                                      </p:cBhvr>
                                      <p:to>
                                        <p:strVal val="visible"/>
                                      </p:to>
                                    </p:set>
                                    <p:anim calcmode="lin" valueType="num">
                                      <p:cBhvr additive="base">
                                        <p:cTn id="13" dur="500" fill="hold"/>
                                        <p:tgtEl>
                                          <p:spTgt spid="393219">
                                            <p:txEl>
                                              <p:pRg st="0" end="0"/>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32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18" grpId="0" autoUpdateAnimBg="0"/>
      <p:bldP spid="393219" grpId="0" build="p"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ítulo 1"/>
          <p:cNvSpPr>
            <a:spLocks noGrp="1"/>
          </p:cNvSpPr>
          <p:nvPr>
            <p:ph type="title"/>
          </p:nvPr>
        </p:nvSpPr>
        <p:spPr>
          <a:xfrm>
            <a:off x="457200" y="0"/>
            <a:ext cx="8229600" cy="1331913"/>
          </a:xfrm>
        </p:spPr>
        <p:txBody>
          <a:bodyPr/>
          <a:lstStyle/>
          <a:p>
            <a:r>
              <a:rPr lang="fr-FR" smtClean="0"/>
              <a:t>Mercado correlato e crossmedia</a:t>
            </a:r>
          </a:p>
        </p:txBody>
      </p:sp>
      <p:pic>
        <p:nvPicPr>
          <p:cNvPr id="21" name="Picture 3"/>
          <p:cNvPicPr>
            <a:picLocks noChangeAspect="1" noChangeArrowheads="1"/>
          </p:cNvPicPr>
          <p:nvPr/>
        </p:nvPicPr>
        <p:blipFill>
          <a:blip r:embed="rId3" cstate="print"/>
          <a:srcRect/>
          <a:stretch>
            <a:fillRect/>
          </a:stretch>
        </p:blipFill>
        <p:spPr bwMode="auto">
          <a:xfrm>
            <a:off x="4878388" y="1989138"/>
            <a:ext cx="1879600" cy="2506662"/>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20482" name="Picture 2"/>
          <p:cNvPicPr>
            <a:picLocks noChangeAspect="1" noChangeArrowheads="1"/>
          </p:cNvPicPr>
          <p:nvPr/>
        </p:nvPicPr>
        <p:blipFill>
          <a:blip r:embed="rId4" cstate="print"/>
          <a:srcRect/>
          <a:stretch>
            <a:fillRect/>
          </a:stretch>
        </p:blipFill>
        <p:spPr bwMode="auto">
          <a:xfrm>
            <a:off x="5580063" y="4652963"/>
            <a:ext cx="2220912" cy="2016125"/>
          </a:xfrm>
          <a:prstGeom prst="rect">
            <a:avLst/>
          </a:prstGeom>
          <a:ln>
            <a:headEnd/>
            <a:tailEnd/>
          </a:ln>
        </p:spPr>
        <p:style>
          <a:lnRef idx="2">
            <a:schemeClr val="accent1"/>
          </a:lnRef>
          <a:fillRef idx="1">
            <a:schemeClr val="lt1"/>
          </a:fillRef>
          <a:effectRef idx="0">
            <a:schemeClr val="accent1"/>
          </a:effectRef>
          <a:fontRef idx="minor">
            <a:schemeClr val="dk1"/>
          </a:fontRef>
        </p:style>
      </p:pic>
      <p:pic>
        <p:nvPicPr>
          <p:cNvPr id="27" name="Picture 10" descr="helmsdeep3"/>
          <p:cNvPicPr>
            <a:picLocks noChangeAspect="1" noChangeArrowheads="1"/>
          </p:cNvPicPr>
          <p:nvPr/>
        </p:nvPicPr>
        <p:blipFill>
          <a:blip r:embed="rId5" cstate="print"/>
          <a:srcRect/>
          <a:stretch>
            <a:fillRect/>
          </a:stretch>
        </p:blipFill>
        <p:spPr bwMode="auto">
          <a:xfrm>
            <a:off x="611188" y="1989138"/>
            <a:ext cx="2862262" cy="1871662"/>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438274" name="Picture 2"/>
          <p:cNvPicPr>
            <a:picLocks noChangeAspect="1" noChangeArrowheads="1"/>
          </p:cNvPicPr>
          <p:nvPr/>
        </p:nvPicPr>
        <p:blipFill>
          <a:blip r:embed="rId6" cstate="print"/>
          <a:srcRect/>
          <a:stretch>
            <a:fillRect/>
          </a:stretch>
        </p:blipFill>
        <p:spPr bwMode="auto">
          <a:xfrm>
            <a:off x="7092950" y="1989138"/>
            <a:ext cx="1768475" cy="2498725"/>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17" name="Picture 11"/>
          <p:cNvPicPr>
            <a:picLocks noChangeAspect="1" noChangeArrowheads="1"/>
          </p:cNvPicPr>
          <p:nvPr/>
        </p:nvPicPr>
        <p:blipFill>
          <a:blip r:embed="rId7" cstate="print"/>
          <a:srcRect/>
          <a:stretch>
            <a:fillRect/>
          </a:stretch>
        </p:blipFill>
        <p:spPr bwMode="auto">
          <a:xfrm>
            <a:off x="468313" y="4365625"/>
            <a:ext cx="3071812" cy="1765300"/>
          </a:xfrm>
          <a:prstGeom prst="rect">
            <a:avLst/>
          </a:prstGeom>
          <a:noFill/>
          <a:ln w="9525">
            <a:solidFill>
              <a:srgbClr val="FFFFFF"/>
            </a:solidFill>
            <a:miter lim="800000"/>
            <a:headEnd/>
            <a:tailEnd/>
          </a:ln>
          <a:effectLst>
            <a:outerShdw blurRad="63500" dist="88900" dir="2700000" rotWithShape="0">
              <a:srgbClr val="000000">
                <a:alpha val="42998"/>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Espaço Reservado para Número de Slide 4"/>
          <p:cNvSpPr>
            <a:spLocks noGrp="1"/>
          </p:cNvSpPr>
          <p:nvPr>
            <p:ph type="sldNum" sz="quarter" idx="11"/>
          </p:nvPr>
        </p:nvSpPr>
        <p:spPr>
          <a:noFill/>
        </p:spPr>
        <p:txBody>
          <a:bodyPr/>
          <a:lstStyle/>
          <a:p>
            <a:fld id="{2B9B7D98-4DF9-4560-AA95-CBF46774D4C8}" type="slidenum">
              <a:rPr lang="pt-BR" smtClean="0"/>
              <a:pPr/>
              <a:t>11</a:t>
            </a:fld>
            <a:endParaRPr lang="pt-BR" smtClean="0"/>
          </a:p>
        </p:txBody>
      </p:sp>
      <p:sp>
        <p:nvSpPr>
          <p:cNvPr id="12291" name="Rectangle 2"/>
          <p:cNvSpPr>
            <a:spLocks noGrp="1" noChangeArrowheads="1"/>
          </p:cNvSpPr>
          <p:nvPr>
            <p:ph type="title"/>
          </p:nvPr>
        </p:nvSpPr>
        <p:spPr/>
        <p:txBody>
          <a:bodyPr/>
          <a:lstStyle/>
          <a:p>
            <a:r>
              <a:rPr lang="pt-BR" smtClean="0"/>
              <a:t>Cadeia de valor: 2 modelos básicos</a:t>
            </a:r>
          </a:p>
        </p:txBody>
      </p:sp>
      <p:sp>
        <p:nvSpPr>
          <p:cNvPr id="12292" name="AutoShape 3"/>
          <p:cNvSpPr>
            <a:spLocks noChangeArrowheads="1"/>
          </p:cNvSpPr>
          <p:nvPr/>
        </p:nvSpPr>
        <p:spPr bwMode="auto">
          <a:xfrm>
            <a:off x="1555750" y="1916113"/>
            <a:ext cx="1447800" cy="1219200"/>
          </a:xfrm>
          <a:prstGeom prst="chevron">
            <a:avLst>
              <a:gd name="adj" fmla="val 12095"/>
            </a:avLst>
          </a:prstGeom>
          <a:solidFill>
            <a:srgbClr val="FFFF66"/>
          </a:solidFill>
          <a:ln w="9525">
            <a:solidFill>
              <a:schemeClr val="tx1"/>
            </a:solidFill>
            <a:miter lim="800000"/>
            <a:headEnd/>
            <a:tailEnd/>
          </a:ln>
        </p:spPr>
        <p:txBody>
          <a:bodyPr wrap="none" anchor="ctr"/>
          <a:lstStyle/>
          <a:p>
            <a:endParaRPr lang="pt-BR"/>
          </a:p>
        </p:txBody>
      </p:sp>
      <p:sp>
        <p:nvSpPr>
          <p:cNvPr id="12293" name="Text Box 4"/>
          <p:cNvSpPr txBox="1">
            <a:spLocks noChangeArrowheads="1"/>
          </p:cNvSpPr>
          <p:nvPr/>
        </p:nvSpPr>
        <p:spPr bwMode="auto">
          <a:xfrm>
            <a:off x="1479550" y="2601913"/>
            <a:ext cx="1600200" cy="449262"/>
          </a:xfrm>
          <a:prstGeom prst="rect">
            <a:avLst/>
          </a:prstGeom>
          <a:noFill/>
          <a:ln w="9525">
            <a:noFill/>
            <a:miter lim="800000"/>
            <a:headEnd/>
            <a:tailEnd/>
          </a:ln>
        </p:spPr>
        <p:txBody>
          <a:bodyPr>
            <a:spAutoFit/>
          </a:bodyPr>
          <a:lstStyle/>
          <a:p>
            <a:pPr algn="ctr" eaLnBrk="1" hangingPunct="1">
              <a:lnSpc>
                <a:spcPct val="130000"/>
              </a:lnSpc>
            </a:pPr>
            <a:r>
              <a:rPr lang="pt-BR" sz="1800"/>
              <a:t>Tecnologia</a:t>
            </a:r>
          </a:p>
        </p:txBody>
      </p:sp>
      <p:sp>
        <p:nvSpPr>
          <p:cNvPr id="12294" name="Text Box 5"/>
          <p:cNvSpPr txBox="1">
            <a:spLocks noChangeArrowheads="1"/>
          </p:cNvSpPr>
          <p:nvPr/>
        </p:nvSpPr>
        <p:spPr bwMode="auto">
          <a:xfrm>
            <a:off x="1765300" y="2000250"/>
            <a:ext cx="1089025" cy="449263"/>
          </a:xfrm>
          <a:prstGeom prst="rect">
            <a:avLst/>
          </a:prstGeom>
          <a:noFill/>
          <a:ln w="9525">
            <a:noFill/>
            <a:miter lim="800000"/>
            <a:headEnd/>
            <a:tailEnd/>
          </a:ln>
        </p:spPr>
        <p:txBody>
          <a:bodyPr>
            <a:spAutoFit/>
          </a:bodyPr>
          <a:lstStyle/>
          <a:p>
            <a:pPr algn="ctr" eaLnBrk="1" hangingPunct="1">
              <a:lnSpc>
                <a:spcPct val="130000"/>
              </a:lnSpc>
            </a:pPr>
            <a:r>
              <a:rPr lang="pt-BR" sz="1800"/>
              <a:t>Marcas</a:t>
            </a:r>
          </a:p>
        </p:txBody>
      </p:sp>
      <p:sp>
        <p:nvSpPr>
          <p:cNvPr id="12295" name="Line 6"/>
          <p:cNvSpPr>
            <a:spLocks noChangeShapeType="1"/>
          </p:cNvSpPr>
          <p:nvPr/>
        </p:nvSpPr>
        <p:spPr bwMode="auto">
          <a:xfrm flipH="1">
            <a:off x="1708150" y="2525713"/>
            <a:ext cx="1295400" cy="1587"/>
          </a:xfrm>
          <a:prstGeom prst="line">
            <a:avLst/>
          </a:prstGeom>
          <a:noFill/>
          <a:ln w="9525">
            <a:solidFill>
              <a:schemeClr val="tx1"/>
            </a:solidFill>
            <a:round/>
            <a:headEnd/>
            <a:tailEnd/>
          </a:ln>
        </p:spPr>
        <p:txBody>
          <a:bodyPr/>
          <a:lstStyle/>
          <a:p>
            <a:endParaRPr lang="pt-BR"/>
          </a:p>
        </p:txBody>
      </p:sp>
      <p:sp>
        <p:nvSpPr>
          <p:cNvPr id="12296" name="AutoShape 7"/>
          <p:cNvSpPr>
            <a:spLocks noChangeArrowheads="1"/>
          </p:cNvSpPr>
          <p:nvPr/>
        </p:nvSpPr>
        <p:spPr bwMode="auto">
          <a:xfrm>
            <a:off x="2843213" y="1916113"/>
            <a:ext cx="1528762" cy="1219200"/>
          </a:xfrm>
          <a:prstGeom prst="chevron">
            <a:avLst>
              <a:gd name="adj" fmla="val 12771"/>
            </a:avLst>
          </a:prstGeom>
          <a:solidFill>
            <a:srgbClr val="FFFF66"/>
          </a:solidFill>
          <a:ln w="9525">
            <a:solidFill>
              <a:schemeClr val="tx1"/>
            </a:solidFill>
            <a:miter lim="800000"/>
            <a:headEnd/>
            <a:tailEnd/>
          </a:ln>
        </p:spPr>
        <p:txBody>
          <a:bodyPr wrap="none" anchor="ctr"/>
          <a:lstStyle/>
          <a:p>
            <a:pPr algn="ctr" eaLnBrk="1" hangingPunct="1"/>
            <a:r>
              <a:rPr lang="pt-BR" sz="1800" b="1"/>
              <a:t>Desenvol-</a:t>
            </a:r>
          </a:p>
          <a:p>
            <a:pPr algn="ctr" eaLnBrk="1" hangingPunct="1"/>
            <a:r>
              <a:rPr lang="pt-BR" sz="1800" b="1"/>
              <a:t>vedor</a:t>
            </a:r>
          </a:p>
        </p:txBody>
      </p:sp>
      <p:sp>
        <p:nvSpPr>
          <p:cNvPr id="12297" name="AutoShape 8"/>
          <p:cNvSpPr>
            <a:spLocks noChangeArrowheads="1"/>
          </p:cNvSpPr>
          <p:nvPr/>
        </p:nvSpPr>
        <p:spPr bwMode="auto">
          <a:xfrm>
            <a:off x="5370513" y="1916113"/>
            <a:ext cx="1447800" cy="1219200"/>
          </a:xfrm>
          <a:prstGeom prst="chevron">
            <a:avLst>
              <a:gd name="adj" fmla="val 12095"/>
            </a:avLst>
          </a:prstGeom>
          <a:solidFill>
            <a:srgbClr val="FFFF66"/>
          </a:solidFill>
          <a:ln w="9525">
            <a:solidFill>
              <a:schemeClr val="tx1"/>
            </a:solidFill>
            <a:miter lim="800000"/>
            <a:headEnd/>
            <a:tailEnd/>
          </a:ln>
        </p:spPr>
        <p:txBody>
          <a:bodyPr wrap="none" anchor="ctr"/>
          <a:lstStyle/>
          <a:p>
            <a:pPr algn="ctr" eaLnBrk="1" hangingPunct="1"/>
            <a:endParaRPr lang="en-US" sz="1800"/>
          </a:p>
        </p:txBody>
      </p:sp>
      <p:sp>
        <p:nvSpPr>
          <p:cNvPr id="12298" name="Text Box 9"/>
          <p:cNvSpPr txBox="1">
            <a:spLocks noChangeArrowheads="1"/>
          </p:cNvSpPr>
          <p:nvPr/>
        </p:nvSpPr>
        <p:spPr bwMode="auto">
          <a:xfrm>
            <a:off x="5514975" y="2081213"/>
            <a:ext cx="1289050" cy="915987"/>
          </a:xfrm>
          <a:prstGeom prst="rect">
            <a:avLst/>
          </a:prstGeom>
          <a:noFill/>
          <a:ln w="9525">
            <a:noFill/>
            <a:miter lim="800000"/>
            <a:headEnd/>
            <a:tailEnd/>
          </a:ln>
        </p:spPr>
        <p:txBody>
          <a:bodyPr wrap="none">
            <a:spAutoFit/>
          </a:bodyPr>
          <a:lstStyle/>
          <a:p>
            <a:pPr algn="ctr" eaLnBrk="1" hangingPunct="1"/>
            <a:r>
              <a:rPr lang="pt-BR" sz="1800"/>
              <a:t>varejo,</a:t>
            </a:r>
          </a:p>
          <a:p>
            <a:pPr algn="ctr" eaLnBrk="1" hangingPunct="1"/>
            <a:r>
              <a:rPr lang="pt-BR" sz="1800"/>
              <a:t>operadora,</a:t>
            </a:r>
          </a:p>
          <a:p>
            <a:pPr algn="ctr" eaLnBrk="1" hangingPunct="1"/>
            <a:r>
              <a:rPr lang="pt-BR" sz="1800"/>
              <a:t>sítio </a:t>
            </a:r>
          </a:p>
        </p:txBody>
      </p:sp>
      <p:sp>
        <p:nvSpPr>
          <p:cNvPr id="12299" name="AutoShape 10"/>
          <p:cNvSpPr>
            <a:spLocks noChangeArrowheads="1"/>
          </p:cNvSpPr>
          <p:nvPr/>
        </p:nvSpPr>
        <p:spPr bwMode="auto">
          <a:xfrm>
            <a:off x="4222750" y="1916113"/>
            <a:ext cx="1295400" cy="1219200"/>
          </a:xfrm>
          <a:prstGeom prst="chevron">
            <a:avLst>
              <a:gd name="adj" fmla="val 13409"/>
            </a:avLst>
          </a:prstGeom>
          <a:solidFill>
            <a:schemeClr val="hlink"/>
          </a:solidFill>
          <a:ln w="9525">
            <a:solidFill>
              <a:schemeClr val="tx1"/>
            </a:solidFill>
            <a:miter lim="800000"/>
            <a:headEnd/>
            <a:tailEnd/>
          </a:ln>
        </p:spPr>
        <p:txBody>
          <a:bodyPr wrap="none" anchor="ctr"/>
          <a:lstStyle/>
          <a:p>
            <a:pPr algn="ctr" eaLnBrk="1" hangingPunct="1"/>
            <a:endParaRPr lang="en-US" sz="1800"/>
          </a:p>
        </p:txBody>
      </p:sp>
      <p:sp>
        <p:nvSpPr>
          <p:cNvPr id="12300" name="Rectangle 11"/>
          <p:cNvSpPr>
            <a:spLocks noChangeArrowheads="1"/>
          </p:cNvSpPr>
          <p:nvPr/>
        </p:nvSpPr>
        <p:spPr bwMode="auto">
          <a:xfrm>
            <a:off x="4298950" y="2373313"/>
            <a:ext cx="1136650" cy="366712"/>
          </a:xfrm>
          <a:prstGeom prst="rect">
            <a:avLst/>
          </a:prstGeom>
          <a:noFill/>
          <a:ln w="9525">
            <a:noFill/>
            <a:miter lim="800000"/>
            <a:headEnd/>
            <a:tailEnd/>
          </a:ln>
        </p:spPr>
        <p:txBody>
          <a:bodyPr wrap="none">
            <a:spAutoFit/>
          </a:bodyPr>
          <a:lstStyle/>
          <a:p>
            <a:pPr eaLnBrk="1" hangingPunct="1"/>
            <a:r>
              <a:rPr lang="pt-BR" sz="1800"/>
              <a:t>Publisher</a:t>
            </a:r>
          </a:p>
        </p:txBody>
      </p:sp>
      <p:sp>
        <p:nvSpPr>
          <p:cNvPr id="12301" name="AutoShape 12"/>
          <p:cNvSpPr>
            <a:spLocks noChangeArrowheads="1"/>
          </p:cNvSpPr>
          <p:nvPr/>
        </p:nvSpPr>
        <p:spPr bwMode="auto">
          <a:xfrm>
            <a:off x="6665913" y="1916113"/>
            <a:ext cx="1219200" cy="1219200"/>
          </a:xfrm>
          <a:prstGeom prst="chevron">
            <a:avLst>
              <a:gd name="adj" fmla="val 10185"/>
            </a:avLst>
          </a:prstGeom>
          <a:solidFill>
            <a:srgbClr val="FFFF66"/>
          </a:solidFill>
          <a:ln w="9525">
            <a:solidFill>
              <a:schemeClr val="tx1"/>
            </a:solidFill>
            <a:miter lim="800000"/>
            <a:headEnd/>
            <a:tailEnd/>
          </a:ln>
        </p:spPr>
        <p:txBody>
          <a:bodyPr wrap="none" anchor="ctr"/>
          <a:lstStyle/>
          <a:p>
            <a:pPr algn="ctr" eaLnBrk="1" hangingPunct="1"/>
            <a:endParaRPr lang="en-US" sz="1800"/>
          </a:p>
        </p:txBody>
      </p:sp>
      <p:sp>
        <p:nvSpPr>
          <p:cNvPr id="12302" name="Text Box 13"/>
          <p:cNvSpPr txBox="1">
            <a:spLocks noChangeArrowheads="1"/>
          </p:cNvSpPr>
          <p:nvPr/>
        </p:nvSpPr>
        <p:spPr bwMode="auto">
          <a:xfrm>
            <a:off x="6837363" y="2189163"/>
            <a:ext cx="971550" cy="641350"/>
          </a:xfrm>
          <a:prstGeom prst="rect">
            <a:avLst/>
          </a:prstGeom>
          <a:noFill/>
          <a:ln w="9525">
            <a:noFill/>
            <a:miter lim="800000"/>
            <a:headEnd/>
            <a:tailEnd/>
          </a:ln>
        </p:spPr>
        <p:txBody>
          <a:bodyPr wrap="none">
            <a:spAutoFit/>
          </a:bodyPr>
          <a:lstStyle/>
          <a:p>
            <a:pPr algn="ctr" eaLnBrk="1" hangingPunct="1"/>
            <a:r>
              <a:rPr lang="pt-BR" sz="1800"/>
              <a:t>Usuário</a:t>
            </a:r>
          </a:p>
          <a:p>
            <a:pPr algn="ctr" eaLnBrk="1" hangingPunct="1"/>
            <a:r>
              <a:rPr lang="pt-BR" sz="1800"/>
              <a:t>Final</a:t>
            </a:r>
          </a:p>
        </p:txBody>
      </p:sp>
      <p:sp>
        <p:nvSpPr>
          <p:cNvPr id="12303" name="AutoShape 14"/>
          <p:cNvSpPr>
            <a:spLocks noChangeArrowheads="1"/>
          </p:cNvSpPr>
          <p:nvPr/>
        </p:nvSpPr>
        <p:spPr bwMode="auto">
          <a:xfrm>
            <a:off x="4222750" y="1916113"/>
            <a:ext cx="1295400" cy="1219200"/>
          </a:xfrm>
          <a:prstGeom prst="chevron">
            <a:avLst>
              <a:gd name="adj" fmla="val 13409"/>
            </a:avLst>
          </a:prstGeom>
          <a:solidFill>
            <a:srgbClr val="FFFF66"/>
          </a:solidFill>
          <a:ln w="9525">
            <a:solidFill>
              <a:schemeClr val="tx1"/>
            </a:solidFill>
            <a:miter lim="800000"/>
            <a:headEnd/>
            <a:tailEnd/>
          </a:ln>
        </p:spPr>
        <p:txBody>
          <a:bodyPr wrap="none" anchor="ctr"/>
          <a:lstStyle/>
          <a:p>
            <a:pPr algn="ctr" eaLnBrk="1" hangingPunct="1"/>
            <a:endParaRPr lang="en-US" sz="1800"/>
          </a:p>
        </p:txBody>
      </p:sp>
      <p:sp>
        <p:nvSpPr>
          <p:cNvPr id="12304" name="Rectangle 15"/>
          <p:cNvSpPr>
            <a:spLocks noChangeArrowheads="1"/>
          </p:cNvSpPr>
          <p:nvPr/>
        </p:nvSpPr>
        <p:spPr bwMode="auto">
          <a:xfrm>
            <a:off x="4298950" y="2373313"/>
            <a:ext cx="1136650" cy="366712"/>
          </a:xfrm>
          <a:prstGeom prst="rect">
            <a:avLst/>
          </a:prstGeom>
          <a:noFill/>
          <a:ln w="9525">
            <a:noFill/>
            <a:miter lim="800000"/>
            <a:headEnd/>
            <a:tailEnd/>
          </a:ln>
        </p:spPr>
        <p:txBody>
          <a:bodyPr wrap="none">
            <a:spAutoFit/>
          </a:bodyPr>
          <a:lstStyle/>
          <a:p>
            <a:pPr eaLnBrk="1" hangingPunct="1"/>
            <a:r>
              <a:rPr lang="pt-BR" sz="1800"/>
              <a:t>Publisher</a:t>
            </a:r>
          </a:p>
        </p:txBody>
      </p:sp>
      <p:sp>
        <p:nvSpPr>
          <p:cNvPr id="12305" name="Text Box 16"/>
          <p:cNvSpPr txBox="1">
            <a:spLocks noChangeArrowheads="1"/>
          </p:cNvSpPr>
          <p:nvPr/>
        </p:nvSpPr>
        <p:spPr bwMode="auto">
          <a:xfrm>
            <a:off x="282575" y="2217738"/>
            <a:ext cx="1244600" cy="701675"/>
          </a:xfrm>
          <a:prstGeom prst="rect">
            <a:avLst/>
          </a:prstGeom>
          <a:noFill/>
          <a:ln w="12700">
            <a:noFill/>
            <a:miter lim="800000"/>
            <a:headEnd type="none" w="sm" len="sm"/>
            <a:tailEnd type="none" w="sm" len="sm"/>
          </a:ln>
        </p:spPr>
        <p:txBody>
          <a:bodyPr wrap="none">
            <a:spAutoFit/>
          </a:bodyPr>
          <a:lstStyle/>
          <a:p>
            <a:pPr algn="ctr"/>
            <a:r>
              <a:rPr lang="pt-BR" b="1"/>
              <a:t>Revenue</a:t>
            </a:r>
            <a:br>
              <a:rPr lang="pt-BR" b="1"/>
            </a:br>
            <a:r>
              <a:rPr lang="pt-BR" b="1"/>
              <a:t>Sharing</a:t>
            </a:r>
          </a:p>
        </p:txBody>
      </p:sp>
      <p:sp>
        <p:nvSpPr>
          <p:cNvPr id="12306" name="Text Box 17"/>
          <p:cNvSpPr txBox="1">
            <a:spLocks noChangeArrowheads="1"/>
          </p:cNvSpPr>
          <p:nvPr/>
        </p:nvSpPr>
        <p:spPr bwMode="auto">
          <a:xfrm>
            <a:off x="1503363" y="3213100"/>
            <a:ext cx="6521450" cy="396875"/>
          </a:xfrm>
          <a:prstGeom prst="rect">
            <a:avLst/>
          </a:prstGeom>
          <a:noFill/>
          <a:ln w="12700">
            <a:noFill/>
            <a:miter lim="800000"/>
            <a:headEnd type="none" w="sm" len="sm"/>
            <a:tailEnd type="none" w="sm" len="sm"/>
          </a:ln>
        </p:spPr>
        <p:txBody>
          <a:bodyPr wrap="none">
            <a:spAutoFit/>
          </a:bodyPr>
          <a:lstStyle/>
          <a:p>
            <a:pPr algn="ctr"/>
            <a:r>
              <a:rPr lang="pt-BR">
                <a:solidFill>
                  <a:schemeClr val="accent1"/>
                </a:solidFill>
              </a:rPr>
              <a:t>Risco e propriedade intelectual do desenvolvedor/marca</a:t>
            </a:r>
          </a:p>
        </p:txBody>
      </p:sp>
      <p:sp>
        <p:nvSpPr>
          <p:cNvPr id="12307" name="Text Box 18"/>
          <p:cNvSpPr txBox="1">
            <a:spLocks noChangeArrowheads="1"/>
          </p:cNvSpPr>
          <p:nvPr/>
        </p:nvSpPr>
        <p:spPr bwMode="auto">
          <a:xfrm>
            <a:off x="323850" y="2924175"/>
            <a:ext cx="1073150" cy="396875"/>
          </a:xfrm>
          <a:prstGeom prst="rect">
            <a:avLst/>
          </a:prstGeom>
          <a:noFill/>
          <a:ln w="12700">
            <a:noFill/>
            <a:miter lim="800000"/>
            <a:headEnd type="none" w="sm" len="sm"/>
            <a:tailEnd type="none" w="sm" len="sm"/>
          </a:ln>
        </p:spPr>
        <p:txBody>
          <a:bodyPr wrap="none">
            <a:spAutoFit/>
          </a:bodyPr>
          <a:lstStyle/>
          <a:p>
            <a:r>
              <a:rPr lang="pt-BR">
                <a:solidFill>
                  <a:srgbClr val="993300"/>
                </a:solidFill>
              </a:rPr>
              <a:t>Produto</a:t>
            </a:r>
          </a:p>
        </p:txBody>
      </p:sp>
      <p:sp>
        <p:nvSpPr>
          <p:cNvPr id="12308" name="Rectangle 19"/>
          <p:cNvSpPr>
            <a:spLocks noGrp="1" noChangeArrowheads="1"/>
          </p:cNvSpPr>
          <p:nvPr>
            <p:ph type="body" idx="1"/>
          </p:nvPr>
        </p:nvSpPr>
        <p:spPr>
          <a:xfrm>
            <a:off x="228600" y="3933825"/>
            <a:ext cx="8763000" cy="2519363"/>
          </a:xfrm>
        </p:spPr>
        <p:txBody>
          <a:bodyPr/>
          <a:lstStyle/>
          <a:p>
            <a:pPr>
              <a:lnSpc>
                <a:spcPct val="90000"/>
              </a:lnSpc>
            </a:pPr>
            <a:r>
              <a:rPr lang="pt-BR" sz="2200" smtClean="0"/>
              <a:t>Exige mais capital de giro e mais investimento</a:t>
            </a:r>
          </a:p>
          <a:p>
            <a:pPr lvl="1">
              <a:lnSpc>
                <a:spcPct val="90000"/>
              </a:lnSpc>
            </a:pPr>
            <a:r>
              <a:rPr lang="pt-BR" sz="2200" smtClean="0"/>
              <a:t>Marketing e distribuição</a:t>
            </a:r>
          </a:p>
          <a:p>
            <a:pPr lvl="1">
              <a:lnSpc>
                <a:spcPct val="90000"/>
              </a:lnSpc>
            </a:pPr>
            <a:r>
              <a:rPr lang="pt-BR" sz="2200" smtClean="0"/>
              <a:t>ROI de jogos móveis: 2 anos</a:t>
            </a:r>
          </a:p>
          <a:p>
            <a:pPr lvl="2">
              <a:lnSpc>
                <a:spcPct val="90000"/>
              </a:lnSpc>
            </a:pPr>
            <a:r>
              <a:rPr lang="pt-BR" sz="2000" smtClean="0"/>
              <a:t>Produção+Porting: 6 meses</a:t>
            </a:r>
          </a:p>
          <a:p>
            <a:pPr lvl="2">
              <a:lnSpc>
                <a:spcPct val="90000"/>
              </a:lnSpc>
            </a:pPr>
            <a:r>
              <a:rPr lang="pt-BR" sz="2000" smtClean="0"/>
              <a:t>Começo da comercialização: 1 mês</a:t>
            </a:r>
          </a:p>
          <a:p>
            <a:pPr lvl="2">
              <a:lnSpc>
                <a:spcPct val="90000"/>
              </a:lnSpc>
            </a:pPr>
            <a:r>
              <a:rPr lang="pt-BR" sz="2000" smtClean="0"/>
              <a:t>Primeiro faturamento publisher: 3 meses</a:t>
            </a:r>
          </a:p>
          <a:p>
            <a:pPr lvl="2">
              <a:lnSpc>
                <a:spcPct val="90000"/>
              </a:lnSpc>
            </a:pPr>
            <a:r>
              <a:rPr lang="pt-BR" sz="2000" smtClean="0"/>
              <a:t>Primeiro dinheiro na empresa: 1-2 meses</a:t>
            </a:r>
          </a:p>
          <a:p>
            <a:pPr lvl="1">
              <a:lnSpc>
                <a:spcPct val="90000"/>
              </a:lnSpc>
            </a:pPr>
            <a:r>
              <a:rPr lang="pt-BR" sz="2200" smtClean="0"/>
              <a:t>Margem típica de jogos móveis: 25% (ou menos)</a:t>
            </a:r>
          </a:p>
        </p:txBody>
      </p:sp>
      <p:sp>
        <p:nvSpPr>
          <p:cNvPr id="12309" name="Text Box 20"/>
          <p:cNvSpPr txBox="1">
            <a:spLocks noChangeArrowheads="1"/>
          </p:cNvSpPr>
          <p:nvPr/>
        </p:nvSpPr>
        <p:spPr bwMode="auto">
          <a:xfrm>
            <a:off x="323850" y="2924175"/>
            <a:ext cx="1073150" cy="396875"/>
          </a:xfrm>
          <a:prstGeom prst="rect">
            <a:avLst/>
          </a:prstGeom>
          <a:noFill/>
          <a:ln w="12700">
            <a:noFill/>
            <a:miter lim="800000"/>
            <a:headEnd type="none" w="sm" len="sm"/>
            <a:tailEnd type="none" w="sm" len="sm"/>
          </a:ln>
        </p:spPr>
        <p:txBody>
          <a:bodyPr wrap="none">
            <a:spAutoFit/>
          </a:bodyPr>
          <a:lstStyle/>
          <a:p>
            <a:r>
              <a:rPr lang="pt-BR">
                <a:solidFill>
                  <a:srgbClr val="993300"/>
                </a:solidFill>
              </a:rPr>
              <a:t>Produto</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Espaço Reservado para Número de Slide 4"/>
          <p:cNvSpPr>
            <a:spLocks noGrp="1"/>
          </p:cNvSpPr>
          <p:nvPr>
            <p:ph type="sldNum" sz="quarter" idx="11"/>
          </p:nvPr>
        </p:nvSpPr>
        <p:spPr>
          <a:noFill/>
        </p:spPr>
        <p:txBody>
          <a:bodyPr/>
          <a:lstStyle/>
          <a:p>
            <a:fld id="{4E0D4003-1581-4843-80CC-6D91CE78E746}" type="slidenum">
              <a:rPr lang="pt-BR" smtClean="0"/>
              <a:pPr/>
              <a:t>12</a:t>
            </a:fld>
            <a:endParaRPr lang="pt-BR" smtClean="0"/>
          </a:p>
        </p:txBody>
      </p:sp>
      <p:sp>
        <p:nvSpPr>
          <p:cNvPr id="13315" name="Rectangle 2"/>
          <p:cNvSpPr>
            <a:spLocks noGrp="1" noChangeArrowheads="1"/>
          </p:cNvSpPr>
          <p:nvPr>
            <p:ph type="title"/>
          </p:nvPr>
        </p:nvSpPr>
        <p:spPr/>
        <p:txBody>
          <a:bodyPr/>
          <a:lstStyle/>
          <a:p>
            <a:r>
              <a:rPr lang="pt-BR" smtClean="0"/>
              <a:t>Cadeia de valor: 2 modelos básicos</a:t>
            </a:r>
          </a:p>
        </p:txBody>
      </p:sp>
      <p:sp>
        <p:nvSpPr>
          <p:cNvPr id="13316" name="Text Box 3"/>
          <p:cNvSpPr txBox="1">
            <a:spLocks noChangeArrowheads="1"/>
          </p:cNvSpPr>
          <p:nvPr/>
        </p:nvSpPr>
        <p:spPr bwMode="auto">
          <a:xfrm>
            <a:off x="498475" y="2366963"/>
            <a:ext cx="974725" cy="396875"/>
          </a:xfrm>
          <a:prstGeom prst="rect">
            <a:avLst/>
          </a:prstGeom>
          <a:noFill/>
          <a:ln w="12700">
            <a:noFill/>
            <a:miter lim="800000"/>
            <a:headEnd type="none" w="sm" len="sm"/>
            <a:tailEnd type="none" w="sm" len="sm"/>
          </a:ln>
        </p:spPr>
        <p:txBody>
          <a:bodyPr wrap="none">
            <a:spAutoFit/>
          </a:bodyPr>
          <a:lstStyle/>
          <a:p>
            <a:pPr algn="ctr"/>
            <a:r>
              <a:rPr lang="pt-BR" b="1"/>
              <a:t>Studio</a:t>
            </a:r>
          </a:p>
        </p:txBody>
      </p:sp>
      <p:sp>
        <p:nvSpPr>
          <p:cNvPr id="13317" name="AutoShape 4"/>
          <p:cNvSpPr>
            <a:spLocks noChangeArrowheads="1"/>
          </p:cNvSpPr>
          <p:nvPr/>
        </p:nvSpPr>
        <p:spPr bwMode="auto">
          <a:xfrm>
            <a:off x="2046288" y="2060575"/>
            <a:ext cx="1655762" cy="1368425"/>
          </a:xfrm>
          <a:prstGeom prst="octagon">
            <a:avLst>
              <a:gd name="adj" fmla="val 29287"/>
            </a:avLst>
          </a:prstGeom>
          <a:solidFill>
            <a:srgbClr val="FFFF66"/>
          </a:solidFill>
          <a:ln w="12700">
            <a:solidFill>
              <a:schemeClr val="tx1"/>
            </a:solidFill>
            <a:miter lim="800000"/>
            <a:headEnd type="none" w="sm" len="sm"/>
            <a:tailEnd type="none" w="sm" len="sm"/>
          </a:ln>
        </p:spPr>
        <p:txBody>
          <a:bodyPr wrap="none" anchor="ctr"/>
          <a:lstStyle/>
          <a:p>
            <a:pPr algn="ctr"/>
            <a:r>
              <a:rPr lang="pt-BR" b="1"/>
              <a:t>Desenvol-</a:t>
            </a:r>
          </a:p>
          <a:p>
            <a:pPr algn="ctr"/>
            <a:r>
              <a:rPr lang="pt-BR" b="1"/>
              <a:t>vedor</a:t>
            </a:r>
            <a:endParaRPr lang="pt-BR"/>
          </a:p>
        </p:txBody>
      </p:sp>
      <p:sp>
        <p:nvSpPr>
          <p:cNvPr id="13318" name="AutoShape 5"/>
          <p:cNvSpPr>
            <a:spLocks noChangeArrowheads="1"/>
          </p:cNvSpPr>
          <p:nvPr/>
        </p:nvSpPr>
        <p:spPr bwMode="auto">
          <a:xfrm>
            <a:off x="3702050" y="2060575"/>
            <a:ext cx="1655763" cy="1368425"/>
          </a:xfrm>
          <a:prstGeom prst="octagon">
            <a:avLst>
              <a:gd name="adj" fmla="val 29287"/>
            </a:avLst>
          </a:prstGeom>
          <a:solidFill>
            <a:srgbClr val="FFFF66"/>
          </a:solidFill>
          <a:ln w="12700">
            <a:solidFill>
              <a:schemeClr val="tx1"/>
            </a:solidFill>
            <a:miter lim="800000"/>
            <a:headEnd type="none" w="sm" len="sm"/>
            <a:tailEnd type="none" w="sm" len="sm"/>
          </a:ln>
        </p:spPr>
        <p:txBody>
          <a:bodyPr wrap="none" anchor="ctr"/>
          <a:lstStyle/>
          <a:p>
            <a:pPr algn="ctr"/>
            <a:r>
              <a:rPr lang="pt-BR"/>
              <a:t>Contratante(*)</a:t>
            </a:r>
          </a:p>
        </p:txBody>
      </p:sp>
      <p:sp>
        <p:nvSpPr>
          <p:cNvPr id="13319" name="Text Box 6"/>
          <p:cNvSpPr txBox="1">
            <a:spLocks noChangeArrowheads="1"/>
          </p:cNvSpPr>
          <p:nvPr/>
        </p:nvSpPr>
        <p:spPr bwMode="auto">
          <a:xfrm>
            <a:off x="611188" y="5937250"/>
            <a:ext cx="6292850" cy="366713"/>
          </a:xfrm>
          <a:prstGeom prst="rect">
            <a:avLst/>
          </a:prstGeom>
          <a:noFill/>
          <a:ln w="12700">
            <a:noFill/>
            <a:miter lim="800000"/>
            <a:headEnd type="none" w="sm" len="sm"/>
            <a:tailEnd type="none" w="sm" len="sm"/>
          </a:ln>
        </p:spPr>
        <p:txBody>
          <a:bodyPr wrap="none">
            <a:spAutoFit/>
          </a:bodyPr>
          <a:lstStyle/>
          <a:p>
            <a:r>
              <a:rPr lang="pt-BR" sz="1800"/>
              <a:t>(*) publisher, operadora, empresa qualquer (ex. publicidade)</a:t>
            </a:r>
          </a:p>
        </p:txBody>
      </p:sp>
      <p:sp>
        <p:nvSpPr>
          <p:cNvPr id="13320" name="Rectangle 7"/>
          <p:cNvSpPr>
            <a:spLocks noGrp="1" noChangeArrowheads="1"/>
          </p:cNvSpPr>
          <p:nvPr>
            <p:ph type="body" idx="1"/>
          </p:nvPr>
        </p:nvSpPr>
        <p:spPr>
          <a:xfrm>
            <a:off x="107950" y="4221163"/>
            <a:ext cx="8763000" cy="1871662"/>
          </a:xfrm>
          <a:noFill/>
        </p:spPr>
        <p:txBody>
          <a:bodyPr/>
          <a:lstStyle/>
          <a:p>
            <a:r>
              <a:rPr lang="pt-BR" smtClean="0"/>
              <a:t>Menos riscos, mas menos dinheiro</a:t>
            </a:r>
          </a:p>
          <a:p>
            <a:pPr lvl="1"/>
            <a:r>
              <a:rPr lang="pt-BR" smtClean="0"/>
              <a:t>Margem 5%-20%</a:t>
            </a:r>
          </a:p>
          <a:p>
            <a:pPr lvl="1"/>
            <a:r>
              <a:rPr lang="pt-BR" smtClean="0"/>
              <a:t>Sem pirataria</a:t>
            </a:r>
          </a:p>
          <a:p>
            <a:pPr lvl="1"/>
            <a:endParaRPr lang="pt-BR" smtClean="0"/>
          </a:p>
        </p:txBody>
      </p:sp>
      <p:sp>
        <p:nvSpPr>
          <p:cNvPr id="13321" name="Text Box 8"/>
          <p:cNvSpPr txBox="1">
            <a:spLocks noChangeArrowheads="1"/>
          </p:cNvSpPr>
          <p:nvPr/>
        </p:nvSpPr>
        <p:spPr bwMode="auto">
          <a:xfrm>
            <a:off x="395288" y="2924175"/>
            <a:ext cx="1031875" cy="396875"/>
          </a:xfrm>
          <a:prstGeom prst="rect">
            <a:avLst/>
          </a:prstGeom>
          <a:noFill/>
          <a:ln w="12700">
            <a:noFill/>
            <a:miter lim="800000"/>
            <a:headEnd type="none" w="sm" len="sm"/>
            <a:tailEnd type="none" w="sm" len="sm"/>
          </a:ln>
        </p:spPr>
        <p:txBody>
          <a:bodyPr wrap="none">
            <a:spAutoFit/>
          </a:bodyPr>
          <a:lstStyle/>
          <a:p>
            <a:r>
              <a:rPr lang="pt-BR">
                <a:solidFill>
                  <a:srgbClr val="993300"/>
                </a:solidFill>
              </a:rPr>
              <a:t>Serviço</a:t>
            </a:r>
          </a:p>
        </p:txBody>
      </p:sp>
      <p:grpSp>
        <p:nvGrpSpPr>
          <p:cNvPr id="13322" name="Group 9"/>
          <p:cNvGrpSpPr>
            <a:grpSpLocks/>
          </p:cNvGrpSpPr>
          <p:nvPr/>
        </p:nvGrpSpPr>
        <p:grpSpPr bwMode="auto">
          <a:xfrm>
            <a:off x="5405438" y="3546475"/>
            <a:ext cx="3738562" cy="1970088"/>
            <a:chOff x="1429" y="1191"/>
            <a:chExt cx="2355" cy="1241"/>
          </a:xfrm>
        </p:grpSpPr>
        <p:sp>
          <p:nvSpPr>
            <p:cNvPr id="13323" name="Line 10"/>
            <p:cNvSpPr>
              <a:spLocks noChangeShapeType="1"/>
            </p:cNvSpPr>
            <p:nvPr/>
          </p:nvSpPr>
          <p:spPr bwMode="auto">
            <a:xfrm>
              <a:off x="1928" y="2177"/>
              <a:ext cx="1360" cy="0"/>
            </a:xfrm>
            <a:prstGeom prst="line">
              <a:avLst/>
            </a:prstGeom>
            <a:noFill/>
            <a:ln w="28575">
              <a:solidFill>
                <a:schemeClr val="tx1"/>
              </a:solidFill>
              <a:round/>
              <a:headEnd/>
              <a:tailEnd type="triangle" w="med" len="med"/>
            </a:ln>
          </p:spPr>
          <p:txBody>
            <a:bodyPr/>
            <a:lstStyle/>
            <a:p>
              <a:endParaRPr lang="pt-BR"/>
            </a:p>
          </p:txBody>
        </p:sp>
        <p:sp>
          <p:nvSpPr>
            <p:cNvPr id="13324" name="Line 11"/>
            <p:cNvSpPr>
              <a:spLocks noChangeShapeType="1"/>
            </p:cNvSpPr>
            <p:nvPr/>
          </p:nvSpPr>
          <p:spPr bwMode="auto">
            <a:xfrm flipV="1">
              <a:off x="1928" y="1270"/>
              <a:ext cx="0" cy="907"/>
            </a:xfrm>
            <a:prstGeom prst="line">
              <a:avLst/>
            </a:prstGeom>
            <a:noFill/>
            <a:ln w="28575">
              <a:solidFill>
                <a:schemeClr val="tx1"/>
              </a:solidFill>
              <a:round/>
              <a:headEnd/>
              <a:tailEnd type="triangle" w="med" len="med"/>
            </a:ln>
          </p:spPr>
          <p:txBody>
            <a:bodyPr/>
            <a:lstStyle/>
            <a:p>
              <a:endParaRPr lang="pt-BR"/>
            </a:p>
          </p:txBody>
        </p:sp>
        <p:sp>
          <p:nvSpPr>
            <p:cNvPr id="13325" name="Text Box 12"/>
            <p:cNvSpPr txBox="1">
              <a:spLocks noChangeArrowheads="1"/>
            </p:cNvSpPr>
            <p:nvPr/>
          </p:nvSpPr>
          <p:spPr bwMode="auto">
            <a:xfrm>
              <a:off x="1429" y="1191"/>
              <a:ext cx="457" cy="288"/>
            </a:xfrm>
            <a:prstGeom prst="rect">
              <a:avLst/>
            </a:prstGeom>
            <a:noFill/>
            <a:ln w="9525">
              <a:noFill/>
              <a:miter lim="800000"/>
              <a:headEnd/>
              <a:tailEnd/>
            </a:ln>
          </p:spPr>
          <p:txBody>
            <a:bodyPr wrap="none">
              <a:spAutoFit/>
            </a:bodyPr>
            <a:lstStyle/>
            <a:p>
              <a:pPr eaLnBrk="1" hangingPunct="1"/>
              <a:r>
                <a:rPr lang="pt-BR" sz="2400"/>
                <a:t>ROI</a:t>
              </a:r>
            </a:p>
          </p:txBody>
        </p:sp>
        <p:sp>
          <p:nvSpPr>
            <p:cNvPr id="13326" name="Text Box 13"/>
            <p:cNvSpPr txBox="1">
              <a:spLocks noChangeArrowheads="1"/>
            </p:cNvSpPr>
            <p:nvPr/>
          </p:nvSpPr>
          <p:spPr bwMode="auto">
            <a:xfrm>
              <a:off x="3185" y="2144"/>
              <a:ext cx="597" cy="288"/>
            </a:xfrm>
            <a:prstGeom prst="rect">
              <a:avLst/>
            </a:prstGeom>
            <a:noFill/>
            <a:ln w="9525">
              <a:noFill/>
              <a:miter lim="800000"/>
              <a:headEnd/>
              <a:tailEnd/>
            </a:ln>
          </p:spPr>
          <p:txBody>
            <a:bodyPr wrap="none">
              <a:spAutoFit/>
            </a:bodyPr>
            <a:lstStyle/>
            <a:p>
              <a:pPr eaLnBrk="1" hangingPunct="1"/>
              <a:r>
                <a:rPr lang="pt-BR" sz="2400"/>
                <a:t>Risco</a:t>
              </a:r>
            </a:p>
          </p:txBody>
        </p:sp>
        <p:sp>
          <p:nvSpPr>
            <p:cNvPr id="13327" name="Freeform 14"/>
            <p:cNvSpPr>
              <a:spLocks/>
            </p:cNvSpPr>
            <p:nvPr/>
          </p:nvSpPr>
          <p:spPr bwMode="auto">
            <a:xfrm>
              <a:off x="1928" y="1278"/>
              <a:ext cx="1225" cy="854"/>
            </a:xfrm>
            <a:custGeom>
              <a:avLst/>
              <a:gdLst>
                <a:gd name="T0" fmla="*/ 0 w 1225"/>
                <a:gd name="T1" fmla="*/ 854 h 854"/>
                <a:gd name="T2" fmla="*/ 635 w 1225"/>
                <a:gd name="T3" fmla="*/ 536 h 854"/>
                <a:gd name="T4" fmla="*/ 1134 w 1225"/>
                <a:gd name="T5" fmla="*/ 83 h 854"/>
                <a:gd name="T6" fmla="*/ 1179 w 1225"/>
                <a:gd name="T7" fmla="*/ 38 h 854"/>
                <a:gd name="T8" fmla="*/ 0 60000 65536"/>
                <a:gd name="T9" fmla="*/ 0 60000 65536"/>
                <a:gd name="T10" fmla="*/ 0 60000 65536"/>
                <a:gd name="T11" fmla="*/ 0 60000 65536"/>
                <a:gd name="T12" fmla="*/ 0 w 1225"/>
                <a:gd name="T13" fmla="*/ 0 h 854"/>
                <a:gd name="T14" fmla="*/ 1225 w 1225"/>
                <a:gd name="T15" fmla="*/ 854 h 854"/>
              </a:gdLst>
              <a:ahLst/>
              <a:cxnLst>
                <a:cxn ang="T8">
                  <a:pos x="T0" y="T1"/>
                </a:cxn>
                <a:cxn ang="T9">
                  <a:pos x="T2" y="T3"/>
                </a:cxn>
                <a:cxn ang="T10">
                  <a:pos x="T4" y="T5"/>
                </a:cxn>
                <a:cxn ang="T11">
                  <a:pos x="T6" y="T7"/>
                </a:cxn>
              </a:cxnLst>
              <a:rect l="T12" t="T13" r="T14" b="T15"/>
              <a:pathLst>
                <a:path w="1225" h="854">
                  <a:moveTo>
                    <a:pt x="0" y="854"/>
                  </a:moveTo>
                  <a:cubicBezTo>
                    <a:pt x="223" y="759"/>
                    <a:pt x="446" y="664"/>
                    <a:pt x="635" y="536"/>
                  </a:cubicBezTo>
                  <a:cubicBezTo>
                    <a:pt x="824" y="408"/>
                    <a:pt x="1043" y="166"/>
                    <a:pt x="1134" y="83"/>
                  </a:cubicBezTo>
                  <a:cubicBezTo>
                    <a:pt x="1225" y="0"/>
                    <a:pt x="1202" y="19"/>
                    <a:pt x="1179" y="38"/>
                  </a:cubicBezTo>
                </a:path>
              </a:pathLst>
            </a:custGeom>
            <a:noFill/>
            <a:ln w="38100" cap="flat" cmpd="sng">
              <a:solidFill>
                <a:schemeClr val="tx1"/>
              </a:solidFill>
              <a:prstDash val="sysDot"/>
              <a:round/>
              <a:headEnd/>
              <a:tailEnd/>
            </a:ln>
          </p:spPr>
          <p:txBody>
            <a:bodyPr/>
            <a:lstStyle/>
            <a:p>
              <a:endParaRPr lang="pt-BR"/>
            </a:p>
          </p:txBody>
        </p:sp>
        <p:sp>
          <p:nvSpPr>
            <p:cNvPr id="435215" name="Oval 15"/>
            <p:cNvSpPr>
              <a:spLocks noChangeArrowheads="1"/>
            </p:cNvSpPr>
            <p:nvPr/>
          </p:nvSpPr>
          <p:spPr bwMode="auto">
            <a:xfrm>
              <a:off x="1974" y="1826"/>
              <a:ext cx="454" cy="318"/>
            </a:xfrm>
            <a:prstGeom prst="ellipse">
              <a:avLst/>
            </a:prstGeom>
            <a:gradFill rotWithShape="1">
              <a:gsLst>
                <a:gs pos="0">
                  <a:schemeClr val="accent1">
                    <a:alpha val="48000"/>
                  </a:schemeClr>
                </a:gs>
                <a:gs pos="100000">
                  <a:schemeClr val="accent1">
                    <a:gamma/>
                    <a:shade val="6275"/>
                    <a:invGamma/>
                    <a:alpha val="50999"/>
                  </a:schemeClr>
                </a:gs>
              </a:gsLst>
              <a:lin ang="5400000" scaled="1"/>
            </a:gradFill>
            <a:ln w="9525">
              <a:solidFill>
                <a:schemeClr val="tx1"/>
              </a:solidFill>
              <a:round/>
              <a:headEnd/>
              <a:tailEnd/>
            </a:ln>
            <a:effectLst/>
          </p:spPr>
          <p:txBody>
            <a:bodyPr wrap="none" anchor="ctr"/>
            <a:lstStyle/>
            <a:p>
              <a:pPr>
                <a:defRPr/>
              </a:pPr>
              <a:endParaRPr lang="pt-BR"/>
            </a:p>
          </p:txBody>
        </p:sp>
        <p:sp>
          <p:nvSpPr>
            <p:cNvPr id="13329" name="Text Box 16"/>
            <p:cNvSpPr txBox="1">
              <a:spLocks noChangeArrowheads="1"/>
            </p:cNvSpPr>
            <p:nvPr/>
          </p:nvSpPr>
          <p:spPr bwMode="auto">
            <a:xfrm>
              <a:off x="2396" y="1886"/>
              <a:ext cx="650" cy="250"/>
            </a:xfrm>
            <a:prstGeom prst="rect">
              <a:avLst/>
            </a:prstGeom>
            <a:noFill/>
            <a:ln w="9525">
              <a:noFill/>
              <a:miter lim="800000"/>
              <a:headEnd/>
              <a:tailEnd/>
            </a:ln>
          </p:spPr>
          <p:txBody>
            <a:bodyPr wrap="none">
              <a:spAutoFit/>
            </a:bodyPr>
            <a:lstStyle/>
            <a:p>
              <a:pPr eaLnBrk="1" hangingPunct="1"/>
              <a:r>
                <a:rPr lang="pt-BR">
                  <a:solidFill>
                    <a:srgbClr val="008000"/>
                  </a:solidFill>
                </a:rPr>
                <a:t>Serviço</a:t>
              </a:r>
            </a:p>
          </p:txBody>
        </p:sp>
        <p:sp>
          <p:nvSpPr>
            <p:cNvPr id="13330" name="Oval 17"/>
            <p:cNvSpPr>
              <a:spLocks noChangeArrowheads="1"/>
            </p:cNvSpPr>
            <p:nvPr/>
          </p:nvSpPr>
          <p:spPr bwMode="auto">
            <a:xfrm>
              <a:off x="2654" y="1373"/>
              <a:ext cx="454" cy="318"/>
            </a:xfrm>
            <a:prstGeom prst="ellipse">
              <a:avLst/>
            </a:prstGeom>
            <a:gradFill rotWithShape="1">
              <a:gsLst>
                <a:gs pos="0">
                  <a:srgbClr val="FF3300">
                    <a:alpha val="48000"/>
                  </a:srgbClr>
                </a:gs>
                <a:gs pos="100000">
                  <a:srgbClr val="100300">
                    <a:alpha val="50998"/>
                  </a:srgbClr>
                </a:gs>
              </a:gsLst>
              <a:lin ang="5400000" scaled="1"/>
            </a:gradFill>
            <a:ln w="9525">
              <a:solidFill>
                <a:schemeClr val="tx1"/>
              </a:solidFill>
              <a:round/>
              <a:headEnd/>
              <a:tailEnd/>
            </a:ln>
          </p:spPr>
          <p:txBody>
            <a:bodyPr wrap="none" anchor="ctr"/>
            <a:lstStyle/>
            <a:p>
              <a:endParaRPr lang="pt-BR"/>
            </a:p>
          </p:txBody>
        </p:sp>
        <p:sp>
          <p:nvSpPr>
            <p:cNvPr id="13331" name="Text Box 18"/>
            <p:cNvSpPr txBox="1">
              <a:spLocks noChangeArrowheads="1"/>
            </p:cNvSpPr>
            <p:nvPr/>
          </p:nvSpPr>
          <p:spPr bwMode="auto">
            <a:xfrm>
              <a:off x="3108" y="1418"/>
              <a:ext cx="676" cy="250"/>
            </a:xfrm>
            <a:prstGeom prst="rect">
              <a:avLst/>
            </a:prstGeom>
            <a:noFill/>
            <a:ln w="9525">
              <a:noFill/>
              <a:miter lim="800000"/>
              <a:headEnd/>
              <a:tailEnd/>
            </a:ln>
          </p:spPr>
          <p:txBody>
            <a:bodyPr wrap="none">
              <a:spAutoFit/>
            </a:bodyPr>
            <a:lstStyle/>
            <a:p>
              <a:pPr eaLnBrk="1" hangingPunct="1"/>
              <a:r>
                <a:rPr lang="pt-BR">
                  <a:solidFill>
                    <a:srgbClr val="FF3300"/>
                  </a:solidFill>
                </a:rPr>
                <a:t>Produto</a:t>
              </a: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338" name="Espaço Reservado para Número de Slide 4"/>
          <p:cNvSpPr>
            <a:spLocks noGrp="1"/>
          </p:cNvSpPr>
          <p:nvPr>
            <p:ph type="sldNum" sz="quarter" idx="11"/>
          </p:nvPr>
        </p:nvSpPr>
        <p:spPr>
          <a:noFill/>
        </p:spPr>
        <p:txBody>
          <a:bodyPr/>
          <a:lstStyle/>
          <a:p>
            <a:fld id="{1FAEF4AD-063C-4B41-8469-5C39F51DF6B7}" type="slidenum">
              <a:rPr lang="pt-BR" smtClean="0"/>
              <a:pPr/>
              <a:t>13</a:t>
            </a:fld>
            <a:endParaRPr lang="pt-BR" smtClean="0"/>
          </a:p>
        </p:txBody>
      </p:sp>
      <p:sp>
        <p:nvSpPr>
          <p:cNvPr id="14339" name="Rectangle 4"/>
          <p:cNvSpPr>
            <a:spLocks noGrp="1" noChangeArrowheads="1"/>
          </p:cNvSpPr>
          <p:nvPr>
            <p:ph type="title"/>
          </p:nvPr>
        </p:nvSpPr>
        <p:spPr/>
        <p:txBody>
          <a:bodyPr/>
          <a:lstStyle/>
          <a:p>
            <a:r>
              <a:rPr lang="pt-BR" smtClean="0"/>
              <a:t>Fenômeno cultural</a:t>
            </a:r>
          </a:p>
        </p:txBody>
      </p:sp>
      <p:sp>
        <p:nvSpPr>
          <p:cNvPr id="305157" name="Rectangle 5"/>
          <p:cNvSpPr>
            <a:spLocks noGrp="1" noChangeArrowheads="1"/>
          </p:cNvSpPr>
          <p:nvPr>
            <p:ph type="body" idx="1"/>
          </p:nvPr>
        </p:nvSpPr>
        <p:spPr/>
        <p:txBody>
          <a:bodyPr/>
          <a:lstStyle/>
          <a:p>
            <a:r>
              <a:rPr lang="pt-BR" smtClean="0"/>
              <a:t>Público no EUA (IDSA)</a:t>
            </a:r>
          </a:p>
          <a:p>
            <a:pPr lvl="1"/>
            <a:r>
              <a:rPr lang="pt-BR" smtClean="0"/>
              <a:t>Em 2000, 35% dos americanos preferiram jogos contra TV (18%), internet (15%), leitura (13%), e cinema (11%)</a:t>
            </a:r>
          </a:p>
          <a:p>
            <a:pPr lvl="1"/>
            <a:r>
              <a:rPr lang="pt-BR" smtClean="0"/>
              <a:t>60% dos americanos acima dos seis anos de idade jogam video ou computer games</a:t>
            </a:r>
          </a:p>
          <a:p>
            <a:pPr lvl="1"/>
            <a:r>
              <a:rPr lang="pt-BR" smtClean="0"/>
              <a:t>Na média, o jogador tem 35 anos de idade.</a:t>
            </a:r>
          </a:p>
          <a:p>
            <a:pPr lvl="1"/>
            <a:r>
              <a:rPr lang="pt-BR" smtClean="0"/>
              <a:t>43% dos jogadores são mulheres.		</a:t>
            </a:r>
          </a:p>
          <a:p>
            <a:r>
              <a:rPr lang="pt-BR" smtClean="0"/>
              <a:t>NPD Group (2009)</a:t>
            </a:r>
          </a:p>
          <a:p>
            <a:pPr lvl="1"/>
            <a:r>
              <a:rPr lang="pt-BR" smtClean="0"/>
              <a:t>82% das pessoas americanas entre 2 e 17 anos (cerca de 56 milhões de pessoas) jogam 10,6 horas por semana</a:t>
            </a:r>
          </a:p>
          <a:p>
            <a:pPr lvl="1">
              <a:buFont typeface="Wingdings" pitchFamily="2" charset="2"/>
              <a:buNone/>
            </a:pPr>
            <a:endParaRPr lang="pt-BR"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5157">
                                            <p:txEl>
                                              <p:pRg st="0" end="0"/>
                                            </p:txEl>
                                          </p:spTgt>
                                        </p:tgtEl>
                                        <p:attrNameLst>
                                          <p:attrName>style.visibility</p:attrName>
                                        </p:attrNameLst>
                                      </p:cBhvr>
                                      <p:to>
                                        <p:strVal val="visible"/>
                                      </p:to>
                                    </p:set>
                                    <p:anim calcmode="lin" valueType="num">
                                      <p:cBhvr additive="base">
                                        <p:cTn id="7" dur="500" fill="hold"/>
                                        <p:tgtEl>
                                          <p:spTgt spid="30515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515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05157">
                                            <p:txEl>
                                              <p:pRg st="1" end="1"/>
                                            </p:txEl>
                                          </p:spTgt>
                                        </p:tgtEl>
                                        <p:attrNameLst>
                                          <p:attrName>style.visibility</p:attrName>
                                        </p:attrNameLst>
                                      </p:cBhvr>
                                      <p:to>
                                        <p:strVal val="visible"/>
                                      </p:to>
                                    </p:set>
                                    <p:anim calcmode="lin" valueType="num">
                                      <p:cBhvr additive="base">
                                        <p:cTn id="11" dur="500" fill="hold"/>
                                        <p:tgtEl>
                                          <p:spTgt spid="305157">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0515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05157">
                                            <p:txEl>
                                              <p:pRg st="2" end="2"/>
                                            </p:txEl>
                                          </p:spTgt>
                                        </p:tgtEl>
                                        <p:attrNameLst>
                                          <p:attrName>style.visibility</p:attrName>
                                        </p:attrNameLst>
                                      </p:cBhvr>
                                      <p:to>
                                        <p:strVal val="visible"/>
                                      </p:to>
                                    </p:set>
                                    <p:anim calcmode="lin" valueType="num">
                                      <p:cBhvr additive="base">
                                        <p:cTn id="15" dur="500" fill="hold"/>
                                        <p:tgtEl>
                                          <p:spTgt spid="305157">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05157">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305157">
                                            <p:txEl>
                                              <p:pRg st="3" end="3"/>
                                            </p:txEl>
                                          </p:spTgt>
                                        </p:tgtEl>
                                        <p:attrNameLst>
                                          <p:attrName>style.visibility</p:attrName>
                                        </p:attrNameLst>
                                      </p:cBhvr>
                                      <p:to>
                                        <p:strVal val="visible"/>
                                      </p:to>
                                    </p:set>
                                    <p:anim calcmode="lin" valueType="num">
                                      <p:cBhvr additive="base">
                                        <p:cTn id="19" dur="500" fill="hold"/>
                                        <p:tgtEl>
                                          <p:spTgt spid="30515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5157">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305157">
                                            <p:txEl>
                                              <p:pRg st="4" end="4"/>
                                            </p:txEl>
                                          </p:spTgt>
                                        </p:tgtEl>
                                        <p:attrNameLst>
                                          <p:attrName>style.visibility</p:attrName>
                                        </p:attrNameLst>
                                      </p:cBhvr>
                                      <p:to>
                                        <p:strVal val="visible"/>
                                      </p:to>
                                    </p:set>
                                    <p:anim calcmode="lin" valueType="num">
                                      <p:cBhvr additive="base">
                                        <p:cTn id="23" dur="500" fill="hold"/>
                                        <p:tgtEl>
                                          <p:spTgt spid="305157">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305157">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grpId="0" nodeType="clickEffect">
                                  <p:stCondLst>
                                    <p:cond delay="0"/>
                                  </p:stCondLst>
                                  <p:childTnLst>
                                    <p:set>
                                      <p:cBhvr>
                                        <p:cTn id="28" dur="1" fill="hold">
                                          <p:stCondLst>
                                            <p:cond delay="0"/>
                                          </p:stCondLst>
                                        </p:cTn>
                                        <p:tgtEl>
                                          <p:spTgt spid="305157">
                                            <p:txEl>
                                              <p:pRg st="5" end="5"/>
                                            </p:txEl>
                                          </p:spTgt>
                                        </p:tgtEl>
                                        <p:attrNameLst>
                                          <p:attrName>style.visibility</p:attrName>
                                        </p:attrNameLst>
                                      </p:cBhvr>
                                      <p:to>
                                        <p:strVal val="visible"/>
                                      </p:to>
                                    </p:set>
                                    <p:anim calcmode="lin" valueType="num">
                                      <p:cBhvr additive="base">
                                        <p:cTn id="29" dur="500" fill="hold"/>
                                        <p:tgtEl>
                                          <p:spTgt spid="305157">
                                            <p:txEl>
                                              <p:pRg st="5" end="5"/>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5157">
                                            <p:txEl>
                                              <p:pRg st="5" end="5"/>
                                            </p:tx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305157">
                                            <p:txEl>
                                              <p:pRg st="6" end="6"/>
                                            </p:txEl>
                                          </p:spTgt>
                                        </p:tgtEl>
                                        <p:attrNameLst>
                                          <p:attrName>style.visibility</p:attrName>
                                        </p:attrNameLst>
                                      </p:cBhvr>
                                      <p:to>
                                        <p:strVal val="visible"/>
                                      </p:to>
                                    </p:set>
                                    <p:anim calcmode="lin" valueType="num">
                                      <p:cBhvr additive="base">
                                        <p:cTn id="33" dur="500" fill="hold"/>
                                        <p:tgtEl>
                                          <p:spTgt spid="305157">
                                            <p:txEl>
                                              <p:pRg st="6" end="6"/>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05157">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157"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Espaço Reservado para Número de Slide 4"/>
          <p:cNvSpPr>
            <a:spLocks noGrp="1"/>
          </p:cNvSpPr>
          <p:nvPr>
            <p:ph type="sldNum" sz="quarter" idx="11"/>
          </p:nvPr>
        </p:nvSpPr>
        <p:spPr>
          <a:noFill/>
        </p:spPr>
        <p:txBody>
          <a:bodyPr/>
          <a:lstStyle/>
          <a:p>
            <a:fld id="{846A6370-2E3C-4846-9833-72222AAB1753}" type="slidenum">
              <a:rPr lang="pt-BR" smtClean="0"/>
              <a:pPr/>
              <a:t>14</a:t>
            </a:fld>
            <a:endParaRPr lang="pt-BR" smtClean="0"/>
          </a:p>
        </p:txBody>
      </p:sp>
      <p:sp>
        <p:nvSpPr>
          <p:cNvPr id="15363" name="Rectangle 2"/>
          <p:cNvSpPr>
            <a:spLocks noGrp="1" noChangeArrowheads="1"/>
          </p:cNvSpPr>
          <p:nvPr>
            <p:ph type="title"/>
          </p:nvPr>
        </p:nvSpPr>
        <p:spPr/>
        <p:txBody>
          <a:bodyPr/>
          <a:lstStyle/>
          <a:p>
            <a:r>
              <a:rPr lang="pt-BR" smtClean="0"/>
              <a:t>Conseqüência principal de tudo isto</a:t>
            </a:r>
          </a:p>
        </p:txBody>
      </p:sp>
      <p:sp>
        <p:nvSpPr>
          <p:cNvPr id="15364" name="Rectangle 3"/>
          <p:cNvSpPr>
            <a:spLocks noGrp="1" noChangeArrowheads="1"/>
          </p:cNvSpPr>
          <p:nvPr>
            <p:ph type="body" idx="1"/>
          </p:nvPr>
        </p:nvSpPr>
        <p:spPr/>
        <p:txBody>
          <a:bodyPr/>
          <a:lstStyle/>
          <a:p>
            <a:r>
              <a:rPr lang="pt-BR" smtClean="0"/>
              <a:t>Passou a fase romântica de desenvolvimento de jogos!!!</a:t>
            </a:r>
          </a:p>
          <a:p>
            <a:r>
              <a:rPr lang="pt-BR" smtClean="0"/>
              <a:t>É preciso</a:t>
            </a:r>
          </a:p>
          <a:p>
            <a:pPr lvl="1"/>
            <a:r>
              <a:rPr lang="pt-BR" smtClean="0"/>
              <a:t>Muito investimento</a:t>
            </a:r>
          </a:p>
          <a:p>
            <a:pPr lvl="1"/>
            <a:r>
              <a:rPr lang="pt-BR" smtClean="0"/>
              <a:t>Muita gente</a:t>
            </a:r>
          </a:p>
          <a:p>
            <a:pPr lvl="1"/>
            <a:r>
              <a:rPr lang="pt-BR" smtClean="0"/>
              <a:t>Metodologia e qualidade de software </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6"/>
          <p:cNvSpPr>
            <a:spLocks noGrp="1" noChangeArrowheads="1"/>
          </p:cNvSpPr>
          <p:nvPr>
            <p:ph type="sldNum" sz="quarter" idx="12"/>
          </p:nvPr>
        </p:nvSpPr>
        <p:spPr>
          <a:noFill/>
        </p:spPr>
        <p:txBody>
          <a:bodyPr/>
          <a:lstStyle/>
          <a:p>
            <a:fld id="{08465459-7996-4832-83B5-B27F5DB9D71A}" type="slidenum">
              <a:rPr lang="pt-BR" smtClean="0"/>
              <a:pPr/>
              <a:t>15</a:t>
            </a:fld>
            <a:endParaRPr lang="pt-BR" smtClean="0"/>
          </a:p>
        </p:txBody>
      </p:sp>
      <p:sp>
        <p:nvSpPr>
          <p:cNvPr id="16387" name="Rectangle 6"/>
          <p:cNvSpPr>
            <a:spLocks noGrp="1" noChangeArrowheads="1"/>
          </p:cNvSpPr>
          <p:nvPr>
            <p:ph type="ctrTitle"/>
          </p:nvPr>
        </p:nvSpPr>
        <p:spPr/>
        <p:txBody>
          <a:bodyPr/>
          <a:lstStyle/>
          <a:p>
            <a:r>
              <a:rPr lang="pt-BR" smtClean="0"/>
              <a:t>Como desenvolver jogos?</a:t>
            </a:r>
          </a:p>
        </p:txBody>
      </p:sp>
      <p:sp>
        <p:nvSpPr>
          <p:cNvPr id="16388" name="Rectangle 7"/>
          <p:cNvSpPr>
            <a:spLocks noGrp="1" noChangeArrowheads="1"/>
          </p:cNvSpPr>
          <p:nvPr>
            <p:ph type="subTitle" idx="1"/>
          </p:nvPr>
        </p:nvSpPr>
        <p:spPr/>
        <p:txBody>
          <a:bodyPr/>
          <a:lstStyle/>
          <a:p>
            <a:r>
              <a:rPr lang="pt-BR" smtClean="0"/>
              <a:t>Histórico</a:t>
            </a:r>
          </a:p>
          <a:p>
            <a:r>
              <a:rPr lang="pt-BR" smtClean="0"/>
              <a:t>Metodologia e Equipe</a:t>
            </a:r>
          </a:p>
          <a:p>
            <a:r>
              <a:rPr lang="pt-BR" smtClean="0"/>
              <a:t>Linguagens e Ferramentas</a:t>
            </a:r>
          </a:p>
          <a:p>
            <a:r>
              <a:rPr lang="pt-BR" smtClean="0"/>
              <a:t>Algumas Dicas para Começar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0" name="Espaço Reservado para Número de Slide 4"/>
          <p:cNvSpPr>
            <a:spLocks noGrp="1"/>
          </p:cNvSpPr>
          <p:nvPr>
            <p:ph type="sldNum" sz="quarter" idx="11"/>
          </p:nvPr>
        </p:nvSpPr>
        <p:spPr>
          <a:noFill/>
        </p:spPr>
        <p:txBody>
          <a:bodyPr/>
          <a:lstStyle/>
          <a:p>
            <a:fld id="{BFA0FBAF-DF77-4313-81C0-91447512571E}" type="slidenum">
              <a:rPr lang="pt-BR" smtClean="0"/>
              <a:pPr/>
              <a:t>16</a:t>
            </a:fld>
            <a:endParaRPr lang="pt-BR" smtClean="0"/>
          </a:p>
        </p:txBody>
      </p:sp>
      <p:sp>
        <p:nvSpPr>
          <p:cNvPr id="17411" name="Rectangle 2"/>
          <p:cNvSpPr>
            <a:spLocks noGrp="1" noChangeArrowheads="1"/>
          </p:cNvSpPr>
          <p:nvPr>
            <p:ph type="title"/>
          </p:nvPr>
        </p:nvSpPr>
        <p:spPr/>
        <p:txBody>
          <a:bodyPr/>
          <a:lstStyle/>
          <a:p>
            <a:r>
              <a:rPr lang="pt-BR" smtClean="0"/>
              <a:t>Desenvolvimento de jogos: anos 80</a:t>
            </a:r>
          </a:p>
        </p:txBody>
      </p:sp>
      <p:sp>
        <p:nvSpPr>
          <p:cNvPr id="422915" name="Rectangle 3"/>
          <p:cNvSpPr>
            <a:spLocks noGrp="1" noChangeArrowheads="1"/>
          </p:cNvSpPr>
          <p:nvPr>
            <p:ph type="body" idx="1"/>
          </p:nvPr>
        </p:nvSpPr>
        <p:spPr/>
        <p:txBody>
          <a:bodyPr/>
          <a:lstStyle/>
          <a:p>
            <a:r>
              <a:rPr lang="pt-BR" smtClean="0"/>
              <a:t>Receita básica</a:t>
            </a:r>
          </a:p>
          <a:p>
            <a:pPr lvl="1"/>
            <a:r>
              <a:rPr lang="pt-BR" smtClean="0"/>
              <a:t>Encontre 5 desenvolvedores (Geral, IA, Gráficos, Som,...)</a:t>
            </a:r>
          </a:p>
          <a:p>
            <a:pPr lvl="1"/>
            <a:r>
              <a:rPr lang="pt-BR" smtClean="0"/>
              <a:t>Eleja um hacker como líder</a:t>
            </a:r>
          </a:p>
          <a:p>
            <a:pPr lvl="1"/>
            <a:r>
              <a:rPr lang="pt-BR" smtClean="0"/>
              <a:t>Coloque-os numa sala pequena com alguns artistas a disposição</a:t>
            </a:r>
          </a:p>
          <a:p>
            <a:pPr lvl="1"/>
            <a:r>
              <a:rPr lang="pt-BR" smtClean="0"/>
              <a:t>Deixe cozinhar por 18 meses regando-os a pizza e coca-cola e...</a:t>
            </a:r>
          </a:p>
          <a:p>
            <a:pPr lvl="1"/>
            <a:r>
              <a:rPr lang="pt-BR" smtClean="0"/>
              <a:t>um pouco mais de cozimento, e... Voilà!</a:t>
            </a:r>
          </a:p>
          <a:p>
            <a:r>
              <a:rPr lang="pt-BR" smtClean="0"/>
              <a:t>Objetivos</a:t>
            </a:r>
          </a:p>
          <a:p>
            <a:pPr lvl="1"/>
            <a:r>
              <a:rPr lang="pt-BR" smtClean="0"/>
              <a:t>Programa rápido, pequeno e, se possível, divertido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2915">
                                            <p:txEl>
                                              <p:pRg st="0" end="0"/>
                                            </p:txEl>
                                          </p:spTgt>
                                        </p:tgtEl>
                                        <p:attrNameLst>
                                          <p:attrName>style.visibility</p:attrName>
                                        </p:attrNameLst>
                                      </p:cBhvr>
                                      <p:to>
                                        <p:strVal val="visible"/>
                                      </p:to>
                                    </p:set>
                                    <p:anim calcmode="lin" valueType="num">
                                      <p:cBhvr additive="base">
                                        <p:cTn id="7" dur="500" fill="hold"/>
                                        <p:tgtEl>
                                          <p:spTgt spid="4229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29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2915">
                                            <p:txEl>
                                              <p:pRg st="1" end="1"/>
                                            </p:txEl>
                                          </p:spTgt>
                                        </p:tgtEl>
                                        <p:attrNameLst>
                                          <p:attrName>style.visibility</p:attrName>
                                        </p:attrNameLst>
                                      </p:cBhvr>
                                      <p:to>
                                        <p:strVal val="visible"/>
                                      </p:to>
                                    </p:set>
                                    <p:anim calcmode="lin" valueType="num">
                                      <p:cBhvr additive="base">
                                        <p:cTn id="13" dur="500" fill="hold"/>
                                        <p:tgtEl>
                                          <p:spTgt spid="4229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29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2915">
                                            <p:txEl>
                                              <p:pRg st="2" end="2"/>
                                            </p:txEl>
                                          </p:spTgt>
                                        </p:tgtEl>
                                        <p:attrNameLst>
                                          <p:attrName>style.visibility</p:attrName>
                                        </p:attrNameLst>
                                      </p:cBhvr>
                                      <p:to>
                                        <p:strVal val="visible"/>
                                      </p:to>
                                    </p:set>
                                    <p:anim calcmode="lin" valueType="num">
                                      <p:cBhvr additive="base">
                                        <p:cTn id="19" dur="500" fill="hold"/>
                                        <p:tgtEl>
                                          <p:spTgt spid="42291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2291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2915">
                                            <p:txEl>
                                              <p:pRg st="3" end="3"/>
                                            </p:txEl>
                                          </p:spTgt>
                                        </p:tgtEl>
                                        <p:attrNameLst>
                                          <p:attrName>style.visibility</p:attrName>
                                        </p:attrNameLst>
                                      </p:cBhvr>
                                      <p:to>
                                        <p:strVal val="visible"/>
                                      </p:to>
                                    </p:set>
                                    <p:anim calcmode="lin" valueType="num">
                                      <p:cBhvr additive="base">
                                        <p:cTn id="25" dur="500" fill="hold"/>
                                        <p:tgtEl>
                                          <p:spTgt spid="42291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2291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2915">
                                            <p:txEl>
                                              <p:pRg st="4" end="4"/>
                                            </p:txEl>
                                          </p:spTgt>
                                        </p:tgtEl>
                                        <p:attrNameLst>
                                          <p:attrName>style.visibility</p:attrName>
                                        </p:attrNameLst>
                                      </p:cBhvr>
                                      <p:to>
                                        <p:strVal val="visible"/>
                                      </p:to>
                                    </p:set>
                                    <p:anim calcmode="lin" valueType="num">
                                      <p:cBhvr additive="base">
                                        <p:cTn id="31" dur="500" fill="hold"/>
                                        <p:tgtEl>
                                          <p:spTgt spid="42291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2291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22915">
                                            <p:txEl>
                                              <p:pRg st="5" end="5"/>
                                            </p:txEl>
                                          </p:spTgt>
                                        </p:tgtEl>
                                        <p:attrNameLst>
                                          <p:attrName>style.visibility</p:attrName>
                                        </p:attrNameLst>
                                      </p:cBhvr>
                                      <p:to>
                                        <p:strVal val="visible"/>
                                      </p:to>
                                    </p:set>
                                    <p:anim calcmode="lin" valueType="num">
                                      <p:cBhvr additive="base">
                                        <p:cTn id="37" dur="500" fill="hold"/>
                                        <p:tgtEl>
                                          <p:spTgt spid="42291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2291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22915">
                                            <p:txEl>
                                              <p:pRg st="6" end="6"/>
                                            </p:txEl>
                                          </p:spTgt>
                                        </p:tgtEl>
                                        <p:attrNameLst>
                                          <p:attrName>style.visibility</p:attrName>
                                        </p:attrNameLst>
                                      </p:cBhvr>
                                      <p:to>
                                        <p:strVal val="visible"/>
                                      </p:to>
                                    </p:set>
                                    <p:anim calcmode="lin" valueType="num">
                                      <p:cBhvr additive="base">
                                        <p:cTn id="43" dur="500" fill="hold"/>
                                        <p:tgtEl>
                                          <p:spTgt spid="42291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2291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22915">
                                            <p:txEl>
                                              <p:pRg st="7" end="7"/>
                                            </p:txEl>
                                          </p:spTgt>
                                        </p:tgtEl>
                                        <p:attrNameLst>
                                          <p:attrName>style.visibility</p:attrName>
                                        </p:attrNameLst>
                                      </p:cBhvr>
                                      <p:to>
                                        <p:strVal val="visible"/>
                                      </p:to>
                                    </p:set>
                                    <p:anim calcmode="lin" valueType="num">
                                      <p:cBhvr additive="base">
                                        <p:cTn id="49" dur="500" fill="hold"/>
                                        <p:tgtEl>
                                          <p:spTgt spid="422915">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422915">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5"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Espaço Reservado para Número de Slide 4"/>
          <p:cNvSpPr>
            <a:spLocks noGrp="1"/>
          </p:cNvSpPr>
          <p:nvPr>
            <p:ph type="sldNum" sz="quarter" idx="11"/>
          </p:nvPr>
        </p:nvSpPr>
        <p:spPr>
          <a:noFill/>
        </p:spPr>
        <p:txBody>
          <a:bodyPr/>
          <a:lstStyle/>
          <a:p>
            <a:fld id="{EF7305BD-A0CF-4712-8C91-54A840719CF5}" type="slidenum">
              <a:rPr lang="pt-BR" smtClean="0"/>
              <a:pPr/>
              <a:t>17</a:t>
            </a:fld>
            <a:endParaRPr lang="pt-BR" smtClean="0"/>
          </a:p>
        </p:txBody>
      </p:sp>
      <p:sp>
        <p:nvSpPr>
          <p:cNvPr id="18435" name="Rectangle 2"/>
          <p:cNvSpPr>
            <a:spLocks noGrp="1" noChangeArrowheads="1"/>
          </p:cNvSpPr>
          <p:nvPr>
            <p:ph type="title"/>
          </p:nvPr>
        </p:nvSpPr>
        <p:spPr/>
        <p:txBody>
          <a:bodyPr/>
          <a:lstStyle/>
          <a:p>
            <a:r>
              <a:rPr lang="pt-BR" smtClean="0"/>
              <a:t>Desenvolvimento de jogos: anos 80</a:t>
            </a:r>
          </a:p>
        </p:txBody>
      </p:sp>
      <p:sp>
        <p:nvSpPr>
          <p:cNvPr id="423939" name="Rectangle 3"/>
          <p:cNvSpPr>
            <a:spLocks noGrp="1" noChangeArrowheads="1"/>
          </p:cNvSpPr>
          <p:nvPr>
            <p:ph type="body" idx="1"/>
          </p:nvPr>
        </p:nvSpPr>
        <p:spPr/>
        <p:txBody>
          <a:bodyPr/>
          <a:lstStyle/>
          <a:p>
            <a:r>
              <a:rPr lang="pt-BR" smtClean="0"/>
              <a:t>Mentalidade Pedal-to-the-Metal</a:t>
            </a:r>
          </a:p>
          <a:p>
            <a:pPr lvl="1"/>
            <a:r>
              <a:rPr lang="pt-BR" smtClean="0"/>
              <a:t>assembler e o hardware: que belo par!</a:t>
            </a:r>
          </a:p>
          <a:p>
            <a:pPr lvl="1"/>
            <a:r>
              <a:rPr lang="pt-BR" smtClean="0"/>
              <a:t>sem sistema operacional ou outras “facilidades”</a:t>
            </a:r>
          </a:p>
          <a:p>
            <a:r>
              <a:rPr lang="pt-BR" smtClean="0"/>
              <a:t>Síndrome NBH (Not Built Here)</a:t>
            </a:r>
          </a:p>
          <a:p>
            <a:pPr lvl="1"/>
            <a:r>
              <a:rPr lang="pt-BR" smtClean="0"/>
              <a:t>o código dos outros é mais lento, pior e não presta</a:t>
            </a:r>
          </a:p>
          <a:p>
            <a:r>
              <a:rPr lang="pt-BR" smtClean="0"/>
              <a:t>Pouca gente e pouco sono</a:t>
            </a:r>
          </a:p>
          <a:p>
            <a:r>
              <a:rPr lang="pt-BR" smtClean="0"/>
              <a:t>Cool factor</a:t>
            </a:r>
          </a:p>
          <a:p>
            <a:pPr lvl="1"/>
            <a:r>
              <a:rPr lang="pt-BR" smtClean="0"/>
              <a:t>Programador de jogo é um gênio e eu sou o melhor</a:t>
            </a:r>
          </a:p>
          <a:p>
            <a:pPr lvl="1"/>
            <a:r>
              <a:rPr lang="pt-BR" smtClean="0"/>
              <a:t>Para programar um jogo, tem de ser criativo!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 calcmode="lin" valueType="num">
                                      <p:cBhvr additive="base">
                                        <p:cTn id="7" dur="500" fill="hold"/>
                                        <p:tgtEl>
                                          <p:spTgt spid="423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393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23939">
                                            <p:txEl>
                                              <p:pRg st="1" end="1"/>
                                            </p:txEl>
                                          </p:spTgt>
                                        </p:tgtEl>
                                        <p:attrNameLst>
                                          <p:attrName>style.visibility</p:attrName>
                                        </p:attrNameLst>
                                      </p:cBhvr>
                                      <p:to>
                                        <p:strVal val="visible"/>
                                      </p:to>
                                    </p:set>
                                    <p:anim calcmode="lin" valueType="num">
                                      <p:cBhvr additive="base">
                                        <p:cTn id="11" dur="500" fill="hold"/>
                                        <p:tgtEl>
                                          <p:spTgt spid="423939">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23939">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23939">
                                            <p:txEl>
                                              <p:pRg st="2" end="2"/>
                                            </p:txEl>
                                          </p:spTgt>
                                        </p:tgtEl>
                                        <p:attrNameLst>
                                          <p:attrName>style.visibility</p:attrName>
                                        </p:attrNameLst>
                                      </p:cBhvr>
                                      <p:to>
                                        <p:strVal val="visible"/>
                                      </p:to>
                                    </p:set>
                                    <p:anim calcmode="lin" valueType="num">
                                      <p:cBhvr additive="base">
                                        <p:cTn id="15" dur="500" fill="hold"/>
                                        <p:tgtEl>
                                          <p:spTgt spid="423939">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239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23939">
                                            <p:txEl>
                                              <p:pRg st="3" end="3"/>
                                            </p:txEl>
                                          </p:spTgt>
                                        </p:tgtEl>
                                        <p:attrNameLst>
                                          <p:attrName>style.visibility</p:attrName>
                                        </p:attrNameLst>
                                      </p:cBhvr>
                                      <p:to>
                                        <p:strVal val="visible"/>
                                      </p:to>
                                    </p:set>
                                    <p:anim calcmode="lin" valueType="num">
                                      <p:cBhvr additive="base">
                                        <p:cTn id="21" dur="500" fill="hold"/>
                                        <p:tgtEl>
                                          <p:spTgt spid="423939">
                                            <p:txEl>
                                              <p:pRg st="3" end="3"/>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423939">
                                            <p:txEl>
                                              <p:pRg st="3" end="3"/>
                                            </p:tx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423939">
                                            <p:txEl>
                                              <p:pRg st="4" end="4"/>
                                            </p:txEl>
                                          </p:spTgt>
                                        </p:tgtEl>
                                        <p:attrNameLst>
                                          <p:attrName>style.visibility</p:attrName>
                                        </p:attrNameLst>
                                      </p:cBhvr>
                                      <p:to>
                                        <p:strVal val="visible"/>
                                      </p:to>
                                    </p:set>
                                    <p:anim calcmode="lin" valueType="num">
                                      <p:cBhvr additive="base">
                                        <p:cTn id="25" dur="500" fill="hold"/>
                                        <p:tgtEl>
                                          <p:spTgt spid="423939">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23939">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3939">
                                            <p:txEl>
                                              <p:pRg st="5" end="5"/>
                                            </p:txEl>
                                          </p:spTgt>
                                        </p:tgtEl>
                                        <p:attrNameLst>
                                          <p:attrName>style.visibility</p:attrName>
                                        </p:attrNameLst>
                                      </p:cBhvr>
                                      <p:to>
                                        <p:strVal val="visible"/>
                                      </p:to>
                                    </p:set>
                                    <p:anim calcmode="lin" valueType="num">
                                      <p:cBhvr additive="base">
                                        <p:cTn id="31" dur="500" fill="hold"/>
                                        <p:tgtEl>
                                          <p:spTgt spid="423939">
                                            <p:txEl>
                                              <p:pRg st="5" end="5"/>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23939">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23939">
                                            <p:txEl>
                                              <p:pRg st="6" end="6"/>
                                            </p:txEl>
                                          </p:spTgt>
                                        </p:tgtEl>
                                        <p:attrNameLst>
                                          <p:attrName>style.visibility</p:attrName>
                                        </p:attrNameLst>
                                      </p:cBhvr>
                                      <p:to>
                                        <p:strVal val="visible"/>
                                      </p:to>
                                    </p:set>
                                    <p:anim calcmode="lin" valueType="num">
                                      <p:cBhvr additive="base">
                                        <p:cTn id="37" dur="500" fill="hold"/>
                                        <p:tgtEl>
                                          <p:spTgt spid="423939">
                                            <p:txEl>
                                              <p:pRg st="6" end="6"/>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23939">
                                            <p:txEl>
                                              <p:pRg st="6" end="6"/>
                                            </p:txEl>
                                          </p:spTgt>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0"/>
                                  </p:stCondLst>
                                  <p:childTnLst>
                                    <p:set>
                                      <p:cBhvr>
                                        <p:cTn id="40" dur="1" fill="hold">
                                          <p:stCondLst>
                                            <p:cond delay="0"/>
                                          </p:stCondLst>
                                        </p:cTn>
                                        <p:tgtEl>
                                          <p:spTgt spid="423939">
                                            <p:txEl>
                                              <p:pRg st="7" end="7"/>
                                            </p:txEl>
                                          </p:spTgt>
                                        </p:tgtEl>
                                        <p:attrNameLst>
                                          <p:attrName>style.visibility</p:attrName>
                                        </p:attrNameLst>
                                      </p:cBhvr>
                                      <p:to>
                                        <p:strVal val="visible"/>
                                      </p:to>
                                    </p:set>
                                    <p:anim calcmode="lin" valueType="num">
                                      <p:cBhvr additive="base">
                                        <p:cTn id="41" dur="500" fill="hold"/>
                                        <p:tgtEl>
                                          <p:spTgt spid="423939">
                                            <p:txEl>
                                              <p:pRg st="7" end="7"/>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423939">
                                            <p:txEl>
                                              <p:pRg st="7" end="7"/>
                                            </p:txEl>
                                          </p:spTgt>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423939">
                                            <p:txEl>
                                              <p:pRg st="8" end="8"/>
                                            </p:txEl>
                                          </p:spTgt>
                                        </p:tgtEl>
                                        <p:attrNameLst>
                                          <p:attrName>style.visibility</p:attrName>
                                        </p:attrNameLst>
                                      </p:cBhvr>
                                      <p:to>
                                        <p:strVal val="visible"/>
                                      </p:to>
                                    </p:set>
                                    <p:anim calcmode="lin" valueType="num">
                                      <p:cBhvr additive="base">
                                        <p:cTn id="45" dur="500" fill="hold"/>
                                        <p:tgtEl>
                                          <p:spTgt spid="423939">
                                            <p:txEl>
                                              <p:pRg st="8" end="8"/>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423939">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ço Reservado para Número de Slide 4"/>
          <p:cNvSpPr>
            <a:spLocks noGrp="1"/>
          </p:cNvSpPr>
          <p:nvPr>
            <p:ph type="sldNum" sz="quarter" idx="11"/>
          </p:nvPr>
        </p:nvSpPr>
        <p:spPr>
          <a:noFill/>
        </p:spPr>
        <p:txBody>
          <a:bodyPr/>
          <a:lstStyle/>
          <a:p>
            <a:fld id="{096D7C6E-F2D3-491D-B317-943E62DB98C9}" type="slidenum">
              <a:rPr lang="pt-BR" smtClean="0"/>
              <a:pPr/>
              <a:t>18</a:t>
            </a:fld>
            <a:endParaRPr lang="pt-BR" smtClean="0"/>
          </a:p>
        </p:txBody>
      </p:sp>
      <p:sp>
        <p:nvSpPr>
          <p:cNvPr id="19459" name="Rectangle 2"/>
          <p:cNvSpPr>
            <a:spLocks noGrp="1" noChangeArrowheads="1"/>
          </p:cNvSpPr>
          <p:nvPr>
            <p:ph type="title"/>
          </p:nvPr>
        </p:nvSpPr>
        <p:spPr/>
        <p:txBody>
          <a:bodyPr/>
          <a:lstStyle/>
          <a:p>
            <a:r>
              <a:rPr lang="pt-BR" smtClean="0"/>
              <a:t>Desenvolvimento de jogos: anos 80</a:t>
            </a:r>
          </a:p>
        </p:txBody>
      </p:sp>
      <p:sp>
        <p:nvSpPr>
          <p:cNvPr id="19460" name="Rectangle 3"/>
          <p:cNvSpPr>
            <a:spLocks noGrp="1" noChangeArrowheads="1"/>
          </p:cNvSpPr>
          <p:nvPr>
            <p:ph type="body" idx="1"/>
          </p:nvPr>
        </p:nvSpPr>
        <p:spPr/>
        <p:txBody>
          <a:bodyPr/>
          <a:lstStyle/>
          <a:p>
            <a:r>
              <a:rPr lang="pt-BR" smtClean="0"/>
              <a:t>Plataformas</a:t>
            </a:r>
          </a:p>
          <a:p>
            <a:pPr lvl="1"/>
            <a:r>
              <a:rPr lang="pt-BR" smtClean="0"/>
              <a:t>ZX Spectrum, Commodore 64, Amstad 464: Que uniformidade!</a:t>
            </a:r>
          </a:p>
          <a:p>
            <a:pPr lvl="1"/>
            <a:r>
              <a:rPr lang="pt-BR" smtClean="0"/>
              <a:t>Hex Loader: 1FE0H: CD 45 20 28 0D CD 4E =&gt; memória</a:t>
            </a:r>
          </a:p>
          <a:p>
            <a:pPr lvl="2"/>
            <a:r>
              <a:rPr lang="pt-BR" smtClean="0"/>
              <a:t>convertido e montado no lápis e papel</a:t>
            </a:r>
          </a:p>
          <a:p>
            <a:pPr lvl="1"/>
            <a:r>
              <a:rPr lang="pt-BR" smtClean="0"/>
              <a:t>Mais tarde: Assemblers p/ montagem e conversão</a:t>
            </a:r>
          </a:p>
          <a:p>
            <a:r>
              <a:rPr lang="pt-BR" smtClean="0"/>
              <a:t>Código desenvolvido na máquina alvo</a:t>
            </a:r>
          </a:p>
          <a:p>
            <a:pPr lvl="1"/>
            <a:r>
              <a:rPr lang="pt-BR" smtClean="0"/>
              <a:t>O assembler tomava parte da memória assim como o debugger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Espaço Reservado para Número de Slide 4"/>
          <p:cNvSpPr>
            <a:spLocks noGrp="1"/>
          </p:cNvSpPr>
          <p:nvPr>
            <p:ph type="sldNum" sz="quarter" idx="11"/>
          </p:nvPr>
        </p:nvSpPr>
        <p:spPr>
          <a:noFill/>
        </p:spPr>
        <p:txBody>
          <a:bodyPr/>
          <a:lstStyle/>
          <a:p>
            <a:fld id="{60058BB0-39B6-4A95-9C06-E7F032444766}" type="slidenum">
              <a:rPr lang="pt-BR" smtClean="0"/>
              <a:pPr/>
              <a:t>19</a:t>
            </a:fld>
            <a:endParaRPr lang="pt-BR" smtClean="0"/>
          </a:p>
        </p:txBody>
      </p:sp>
      <p:sp>
        <p:nvSpPr>
          <p:cNvPr id="20483" name="Rectangle 2"/>
          <p:cNvSpPr>
            <a:spLocks noGrp="1" noChangeArrowheads="1"/>
          </p:cNvSpPr>
          <p:nvPr>
            <p:ph type="title"/>
          </p:nvPr>
        </p:nvSpPr>
        <p:spPr/>
        <p:txBody>
          <a:bodyPr/>
          <a:lstStyle/>
          <a:p>
            <a:r>
              <a:rPr lang="pt-BR" smtClean="0"/>
              <a:t>Desenvolvimento de jogos: anos 90</a:t>
            </a:r>
          </a:p>
        </p:txBody>
      </p:sp>
      <p:sp>
        <p:nvSpPr>
          <p:cNvPr id="425987" name="Rectangle 3"/>
          <p:cNvSpPr>
            <a:spLocks noGrp="1" noChangeArrowheads="1"/>
          </p:cNvSpPr>
          <p:nvPr>
            <p:ph type="body" idx="1"/>
          </p:nvPr>
        </p:nvSpPr>
        <p:spPr/>
        <p:txBody>
          <a:bodyPr/>
          <a:lstStyle/>
          <a:p>
            <a:r>
              <a:rPr lang="pt-BR" smtClean="0"/>
              <a:t>Doom foi um boom (1993)</a:t>
            </a:r>
          </a:p>
          <a:p>
            <a:pPr lvl="1"/>
            <a:r>
              <a:rPr lang="pt-BR" smtClean="0"/>
              <a:t>Usou C com compilador Watcom C/C++ 10.5</a:t>
            </a:r>
          </a:p>
          <a:p>
            <a:r>
              <a:rPr lang="pt-BR" smtClean="0"/>
              <a:t>Watcom + Dos4gw</a:t>
            </a:r>
          </a:p>
          <a:p>
            <a:pPr lvl="1"/>
            <a:r>
              <a:rPr lang="pt-BR" smtClean="0"/>
              <a:t>Rápido e 32 bits para DOS</a:t>
            </a:r>
          </a:p>
          <a:p>
            <a:pPr lvl="1"/>
            <a:r>
              <a:rPr lang="pt-BR" smtClean="0"/>
              <a:t>Visual C++ 1.5 ainda era lento e 16 bits</a:t>
            </a:r>
          </a:p>
          <a:p>
            <a:r>
              <a:rPr lang="pt-BR" smtClean="0"/>
              <a:t>Microsoft</a:t>
            </a:r>
          </a:p>
          <a:p>
            <a:pPr lvl="1"/>
            <a:r>
              <a:rPr lang="pt-BR" smtClean="0"/>
              <a:t>DirectX 2: API baseada na tecnologia COM (Common Object Model)</a:t>
            </a:r>
          </a:p>
          <a:p>
            <a:pPr lvl="1"/>
            <a:r>
              <a:rPr lang="pt-BR" smtClean="0"/>
              <a:t>Visual C++ 2.x, 32 bits, ... Visual C++ 4.x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2598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499"/>
                                          </p:stCondLst>
                                        </p:cTn>
                                        <p:tgtEl>
                                          <p:spTgt spid="42598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425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4259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42598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2598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42598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499"/>
                                          </p:stCondLst>
                                        </p:cTn>
                                        <p:tgtEl>
                                          <p:spTgt spid="42598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8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Espaço Reservado para Número de Slide 4"/>
          <p:cNvSpPr>
            <a:spLocks noGrp="1"/>
          </p:cNvSpPr>
          <p:nvPr>
            <p:ph type="sldNum" sz="quarter" idx="11"/>
          </p:nvPr>
        </p:nvSpPr>
        <p:spPr>
          <a:noFill/>
        </p:spPr>
        <p:txBody>
          <a:bodyPr/>
          <a:lstStyle/>
          <a:p>
            <a:fld id="{33A9671B-3304-47C0-8173-F98FC648320D}" type="slidenum">
              <a:rPr lang="pt-BR" smtClean="0"/>
              <a:pPr/>
              <a:t>2</a:t>
            </a:fld>
            <a:endParaRPr lang="pt-BR" smtClean="0"/>
          </a:p>
        </p:txBody>
      </p:sp>
      <p:sp>
        <p:nvSpPr>
          <p:cNvPr id="4099" name="Rectangle 2"/>
          <p:cNvSpPr>
            <a:spLocks noGrp="1" noChangeArrowheads="1"/>
          </p:cNvSpPr>
          <p:nvPr>
            <p:ph type="title"/>
          </p:nvPr>
        </p:nvSpPr>
        <p:spPr/>
        <p:txBody>
          <a:bodyPr/>
          <a:lstStyle/>
          <a:p>
            <a:r>
              <a:rPr lang="en-US" smtClean="0"/>
              <a:t>Por que </a:t>
            </a:r>
            <a:r>
              <a:rPr lang="pt-BR" smtClean="0"/>
              <a:t>desenvolver</a:t>
            </a:r>
            <a:r>
              <a:rPr lang="en-US" smtClean="0"/>
              <a:t>? 3 D’s (Jeff)</a:t>
            </a:r>
            <a:endParaRPr lang="pt-BR" smtClean="0"/>
          </a:p>
        </p:txBody>
      </p:sp>
      <p:sp>
        <p:nvSpPr>
          <p:cNvPr id="4100" name="Rectangle 3"/>
          <p:cNvSpPr>
            <a:spLocks noGrp="1" noChangeArrowheads="1"/>
          </p:cNvSpPr>
          <p:nvPr>
            <p:ph type="body" idx="1"/>
          </p:nvPr>
        </p:nvSpPr>
        <p:spPr/>
        <p:txBody>
          <a:bodyPr/>
          <a:lstStyle/>
          <a:p>
            <a:r>
              <a:rPr lang="pt-BR" smtClean="0"/>
              <a:t>Desafios acadêmicos</a:t>
            </a:r>
          </a:p>
          <a:p>
            <a:r>
              <a:rPr lang="pt-BR" smtClean="0"/>
              <a:t>Diversão</a:t>
            </a:r>
          </a:p>
          <a:p>
            <a:pPr lvl="1"/>
            <a:r>
              <a:rPr lang="pt-BR" smtClean="0"/>
              <a:t>Porque não fazer uma trabalho divertido que exercita o imaginário?</a:t>
            </a:r>
          </a:p>
          <a:p>
            <a:r>
              <a:rPr lang="pt-BR" smtClean="0"/>
              <a:t>Dólares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6"/>
          <p:cNvSpPr>
            <a:spLocks noGrp="1" noChangeArrowheads="1"/>
          </p:cNvSpPr>
          <p:nvPr>
            <p:ph type="sldNum" sz="quarter" idx="12"/>
          </p:nvPr>
        </p:nvSpPr>
        <p:spPr>
          <a:noFill/>
        </p:spPr>
        <p:txBody>
          <a:bodyPr/>
          <a:lstStyle/>
          <a:p>
            <a:fld id="{0AE1E03A-8747-42BC-BD52-D9EE6835EB9A}" type="slidenum">
              <a:rPr lang="pt-BR" smtClean="0"/>
              <a:pPr/>
              <a:t>20</a:t>
            </a:fld>
            <a:endParaRPr lang="pt-BR" smtClean="0"/>
          </a:p>
        </p:txBody>
      </p:sp>
      <p:sp>
        <p:nvSpPr>
          <p:cNvPr id="21507" name="Rectangle 2"/>
          <p:cNvSpPr>
            <a:spLocks noGrp="1" noChangeArrowheads="1"/>
          </p:cNvSpPr>
          <p:nvPr>
            <p:ph type="ctrTitle"/>
          </p:nvPr>
        </p:nvSpPr>
        <p:spPr/>
        <p:txBody>
          <a:bodyPr/>
          <a:lstStyle/>
          <a:p>
            <a:r>
              <a:rPr lang="pt-BR" smtClean="0"/>
              <a:t>Como desenvolver jogos hoje?</a:t>
            </a:r>
          </a:p>
        </p:txBody>
      </p:sp>
      <p:sp>
        <p:nvSpPr>
          <p:cNvPr id="21508" name="Rectangle 3"/>
          <p:cNvSpPr>
            <a:spLocks noGrp="1" noChangeArrowheads="1"/>
          </p:cNvSpPr>
          <p:nvPr>
            <p:ph type="subTitle" idx="1"/>
          </p:nvPr>
        </p:nvSpPr>
        <p:spPr>
          <a:xfrm>
            <a:off x="685800" y="2819400"/>
            <a:ext cx="8077200" cy="2914650"/>
          </a:xfrm>
        </p:spPr>
        <p:txBody>
          <a:bodyPr/>
          <a:lstStyle/>
          <a:p>
            <a:pPr marL="285750" indent="-285750" algn="l">
              <a:buFont typeface="Wingdings" pitchFamily="2" charset="2"/>
              <a:buChar char="l"/>
            </a:pPr>
            <a:r>
              <a:rPr lang="pt-BR" smtClean="0"/>
              <a:t>Metodologia e Equipe</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Espaço Reservado para Número de Slide 4"/>
          <p:cNvSpPr>
            <a:spLocks noGrp="1"/>
          </p:cNvSpPr>
          <p:nvPr>
            <p:ph type="sldNum" sz="quarter" idx="11"/>
          </p:nvPr>
        </p:nvSpPr>
        <p:spPr>
          <a:noFill/>
        </p:spPr>
        <p:txBody>
          <a:bodyPr/>
          <a:lstStyle/>
          <a:p>
            <a:fld id="{5FB50C0A-551F-41D7-88BA-6D13CFC1323E}" type="slidenum">
              <a:rPr lang="pt-BR" smtClean="0"/>
              <a:pPr/>
              <a:t>21</a:t>
            </a:fld>
            <a:endParaRPr lang="pt-BR" smtClean="0"/>
          </a:p>
        </p:txBody>
      </p:sp>
      <p:sp>
        <p:nvSpPr>
          <p:cNvPr id="22531" name="Rectangle 2"/>
          <p:cNvSpPr>
            <a:spLocks noGrp="1" noChangeArrowheads="1"/>
          </p:cNvSpPr>
          <p:nvPr>
            <p:ph type="title"/>
          </p:nvPr>
        </p:nvSpPr>
        <p:spPr/>
        <p:txBody>
          <a:bodyPr/>
          <a:lstStyle/>
          <a:p>
            <a:r>
              <a:rPr lang="pt-BR" smtClean="0"/>
              <a:t>Hoje... </a:t>
            </a:r>
          </a:p>
        </p:txBody>
      </p:sp>
      <p:sp>
        <p:nvSpPr>
          <p:cNvPr id="22532" name="Rectangle 3"/>
          <p:cNvSpPr>
            <a:spLocks noGrp="1" noChangeArrowheads="1"/>
          </p:cNvSpPr>
          <p:nvPr>
            <p:ph type="body" idx="1"/>
          </p:nvPr>
        </p:nvSpPr>
        <p:spPr/>
        <p:txBody>
          <a:bodyPr/>
          <a:lstStyle/>
          <a:p>
            <a:r>
              <a:rPr lang="pt-BR" smtClean="0"/>
              <a:t>Consciência da importância da </a:t>
            </a:r>
            <a:r>
              <a:rPr lang="pt-BR" i="1" smtClean="0"/>
              <a:t>engenharia de software</a:t>
            </a:r>
          </a:p>
          <a:p>
            <a:r>
              <a:rPr lang="pt-BR" smtClean="0"/>
              <a:t>Bom desempenho de </a:t>
            </a:r>
            <a:r>
              <a:rPr lang="pt-BR" i="1" smtClean="0"/>
              <a:t>linguagens e compiladores</a:t>
            </a:r>
            <a:endParaRPr lang="pt-BR" smtClean="0"/>
          </a:p>
          <a:p>
            <a:r>
              <a:rPr lang="pt-BR" smtClean="0"/>
              <a:t>Disponibilidade de </a:t>
            </a:r>
            <a:r>
              <a:rPr lang="pt-BR" i="1" smtClean="0"/>
              <a:t>bibliotecas </a:t>
            </a:r>
            <a:r>
              <a:rPr lang="pt-BR" smtClean="0"/>
              <a:t>para jogos</a:t>
            </a:r>
          </a:p>
          <a:p>
            <a:r>
              <a:rPr lang="pt-BR" smtClean="0"/>
              <a:t>Disponibilidade de </a:t>
            </a:r>
            <a:r>
              <a:rPr lang="pt-BR" i="1" smtClean="0"/>
              <a:t>aceleradores de hardware</a:t>
            </a:r>
            <a:endParaRPr lang="pt-BR" smtClean="0"/>
          </a:p>
          <a:p>
            <a:r>
              <a:rPr lang="pt-BR" smtClean="0"/>
              <a:t>Disponibilidade de </a:t>
            </a:r>
            <a:r>
              <a:rPr lang="pt-BR" i="1" smtClean="0"/>
              <a:t>emuladores </a:t>
            </a:r>
            <a:r>
              <a:rPr lang="pt-BR" smtClean="0"/>
              <a:t>muitíssimo potentes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Espaço Reservado para Número de Slide 4"/>
          <p:cNvSpPr>
            <a:spLocks noGrp="1"/>
          </p:cNvSpPr>
          <p:nvPr>
            <p:ph type="sldNum" sz="quarter" idx="11"/>
          </p:nvPr>
        </p:nvSpPr>
        <p:spPr>
          <a:noFill/>
        </p:spPr>
        <p:txBody>
          <a:bodyPr/>
          <a:lstStyle/>
          <a:p>
            <a:fld id="{13F9FC99-4425-489E-99CD-C03311B87260}" type="slidenum">
              <a:rPr lang="pt-BR" smtClean="0"/>
              <a:pPr/>
              <a:t>22</a:t>
            </a:fld>
            <a:endParaRPr lang="pt-BR" smtClean="0"/>
          </a:p>
        </p:txBody>
      </p:sp>
      <p:sp>
        <p:nvSpPr>
          <p:cNvPr id="23555" name="Rectangle 4"/>
          <p:cNvSpPr>
            <a:spLocks noGrp="1" noChangeArrowheads="1"/>
          </p:cNvSpPr>
          <p:nvPr>
            <p:ph type="title"/>
          </p:nvPr>
        </p:nvSpPr>
        <p:spPr/>
        <p:txBody>
          <a:bodyPr/>
          <a:lstStyle/>
          <a:p>
            <a:r>
              <a:rPr lang="pt-BR" smtClean="0"/>
              <a:t>3 grandes etapas</a:t>
            </a:r>
          </a:p>
        </p:txBody>
      </p:sp>
      <p:sp>
        <p:nvSpPr>
          <p:cNvPr id="23556" name="Rectangle 5"/>
          <p:cNvSpPr>
            <a:spLocks noGrp="1" noChangeArrowheads="1"/>
          </p:cNvSpPr>
          <p:nvPr>
            <p:ph type="body" idx="1"/>
          </p:nvPr>
        </p:nvSpPr>
        <p:spPr/>
        <p:txBody>
          <a:bodyPr/>
          <a:lstStyle/>
          <a:p>
            <a:r>
              <a:rPr lang="pt-BR" dirty="0" smtClean="0"/>
              <a:t>1) Game Design (projeto do jogo)</a:t>
            </a:r>
          </a:p>
          <a:p>
            <a:pPr lvl="1"/>
            <a:r>
              <a:rPr lang="pt-BR" dirty="0" smtClean="0"/>
              <a:t>Tema, </a:t>
            </a:r>
            <a:r>
              <a:rPr lang="pt-BR" dirty="0" err="1" smtClean="0"/>
              <a:t>backstory</a:t>
            </a:r>
            <a:r>
              <a:rPr lang="pt-BR" dirty="0" smtClean="0"/>
              <a:t>, ambiente, personagens, tipo de jogo, ...</a:t>
            </a:r>
          </a:p>
          <a:p>
            <a:pPr lvl="1"/>
            <a:r>
              <a:rPr lang="pt-BR" dirty="0" smtClean="0"/>
              <a:t>1a x 3a, 3D x 2D, </a:t>
            </a:r>
            <a:r>
              <a:rPr lang="pt-BR" dirty="0" err="1" smtClean="0"/>
              <a:t>multi</a:t>
            </a:r>
            <a:r>
              <a:rPr lang="pt-BR" dirty="0" smtClean="0"/>
              <a:t> x mono-usuário, níveis, tempo real x turno,...</a:t>
            </a:r>
          </a:p>
          <a:p>
            <a:r>
              <a:rPr lang="pt-BR" dirty="0" smtClean="0"/>
              <a:t>2) Implementação</a:t>
            </a:r>
          </a:p>
          <a:p>
            <a:pPr lvl="1"/>
            <a:r>
              <a:rPr lang="pt-BR" dirty="0" smtClean="0"/>
              <a:t>Programação (c. gráfica, IA, Rede, </a:t>
            </a:r>
            <a:r>
              <a:rPr lang="pt-BR" dirty="0" err="1" smtClean="0"/>
              <a:t>Prototipação</a:t>
            </a:r>
            <a:r>
              <a:rPr lang="pt-BR" dirty="0" smtClean="0"/>
              <a:t>,...)</a:t>
            </a:r>
          </a:p>
          <a:p>
            <a:pPr lvl="1"/>
            <a:r>
              <a:rPr lang="pt-BR" dirty="0" smtClean="0"/>
              <a:t>Arte gráfica e sonora (identidade visual, cenário, personagens, trilhas, efeitos sonoros, vídeos, ...) </a:t>
            </a:r>
            <a:endParaRPr lang="pt-BR" dirty="0" smtClean="0"/>
          </a:p>
          <a:p>
            <a:pPr lvl="1"/>
            <a:r>
              <a:rPr lang="pt-BR" dirty="0" smtClean="0"/>
              <a:t>Interface</a:t>
            </a:r>
            <a:endParaRPr lang="pt-BR" dirty="0" smtClean="0"/>
          </a:p>
          <a:p>
            <a:r>
              <a:rPr lang="pt-BR" dirty="0" smtClean="0"/>
              <a:t>3) Teste</a:t>
            </a:r>
          </a:p>
          <a:p>
            <a:pPr lvl="1"/>
            <a:r>
              <a:rPr lang="pt-BR" dirty="0" smtClean="0"/>
              <a:t>de </a:t>
            </a:r>
            <a:r>
              <a:rPr lang="pt-BR" dirty="0" err="1" smtClean="0"/>
              <a:t>corretude</a:t>
            </a:r>
            <a:endParaRPr lang="pt-BR" dirty="0" smtClean="0"/>
          </a:p>
          <a:p>
            <a:pPr lvl="1"/>
            <a:r>
              <a:rPr lang="pt-BR" dirty="0" smtClean="0"/>
              <a:t>de </a:t>
            </a:r>
            <a:r>
              <a:rPr lang="pt-BR" dirty="0" err="1" smtClean="0"/>
              <a:t>jogabilidade</a:t>
            </a:r>
            <a:endParaRPr lang="pt-BR"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pt-BR" noProof="0" dirty="0" smtClean="0"/>
              <a:t>Ciclo de vida </a:t>
            </a:r>
            <a:r>
              <a:rPr lang="pt-BR" noProof="0" dirty="0" smtClean="0"/>
              <a:t>completo do jogo</a:t>
            </a:r>
            <a:endParaRPr lang="pt-BR" noProof="0" dirty="0"/>
          </a:p>
        </p:txBody>
      </p:sp>
      <p:sp>
        <p:nvSpPr>
          <p:cNvPr id="6" name="AutoShape 3"/>
          <p:cNvSpPr>
            <a:spLocks noChangeArrowheads="1"/>
          </p:cNvSpPr>
          <p:nvPr/>
        </p:nvSpPr>
        <p:spPr bwMode="auto">
          <a:xfrm>
            <a:off x="2339752" y="3356992"/>
            <a:ext cx="4104456" cy="864171"/>
          </a:xfrm>
          <a:prstGeom prst="leftRightArrow">
            <a:avLst>
              <a:gd name="adj1" fmla="val 49898"/>
              <a:gd name="adj2" fmla="val 31580"/>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Desenvolvimento do software</a:t>
            </a:r>
            <a:endParaRPr lang="pt-BR" sz="2000" dirty="0"/>
          </a:p>
        </p:txBody>
      </p:sp>
      <p:sp>
        <p:nvSpPr>
          <p:cNvPr id="7" name="AutoShape 4"/>
          <p:cNvSpPr>
            <a:spLocks noChangeArrowheads="1"/>
          </p:cNvSpPr>
          <p:nvPr/>
        </p:nvSpPr>
        <p:spPr bwMode="auto">
          <a:xfrm>
            <a:off x="755576" y="1988840"/>
            <a:ext cx="5616624" cy="864096"/>
          </a:xfrm>
          <a:prstGeom prst="leftRightArrow">
            <a:avLst>
              <a:gd name="adj1" fmla="val 49898"/>
              <a:gd name="adj2" fmla="val 35671"/>
            </a:avLst>
          </a:prstGeom>
          <a:solidFill>
            <a:srgbClr val="FFFF00"/>
          </a:solidFill>
          <a:ln w="9525">
            <a:solidFill>
              <a:schemeClr val="tx1"/>
            </a:solidFill>
            <a:miter lim="800000"/>
            <a:headEnd/>
            <a:tailEnd/>
          </a:ln>
          <a:effectLst/>
        </p:spPr>
        <p:txBody>
          <a:bodyPr wrap="none" anchor="ctr"/>
          <a:lstStyle/>
          <a:p>
            <a:pPr algn="ctr"/>
            <a:r>
              <a:rPr lang="pt-BR" sz="2000" dirty="0" smtClean="0"/>
              <a:t>Design do jogo e seus níveis</a:t>
            </a:r>
            <a:endParaRPr lang="pt-BR" sz="2000" dirty="0"/>
          </a:p>
        </p:txBody>
      </p:sp>
      <p:sp>
        <p:nvSpPr>
          <p:cNvPr id="10" name="AutoShape 6"/>
          <p:cNvSpPr>
            <a:spLocks noChangeArrowheads="1"/>
          </p:cNvSpPr>
          <p:nvPr/>
        </p:nvSpPr>
        <p:spPr bwMode="auto">
          <a:xfrm>
            <a:off x="2313464" y="5229125"/>
            <a:ext cx="4176464" cy="864171"/>
          </a:xfrm>
          <a:prstGeom prst="leftRightArrow">
            <a:avLst>
              <a:gd name="adj1" fmla="val 46694"/>
              <a:gd name="adj2" fmla="val 37070"/>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Interface</a:t>
            </a:r>
            <a:endParaRPr lang="pt-BR" sz="2000" dirty="0"/>
          </a:p>
        </p:txBody>
      </p:sp>
      <p:sp>
        <p:nvSpPr>
          <p:cNvPr id="11" name="AutoShape 7"/>
          <p:cNvSpPr>
            <a:spLocks noChangeArrowheads="1"/>
          </p:cNvSpPr>
          <p:nvPr/>
        </p:nvSpPr>
        <p:spPr bwMode="auto">
          <a:xfrm>
            <a:off x="323528" y="1340768"/>
            <a:ext cx="8208912" cy="720080"/>
          </a:xfrm>
          <a:prstGeom prst="leftRightArrow">
            <a:avLst>
              <a:gd name="adj1" fmla="val 60722"/>
              <a:gd name="adj2" fmla="val 40696"/>
            </a:avLst>
          </a:prstGeom>
          <a:solidFill>
            <a:srgbClr val="FFFF00"/>
          </a:solidFill>
          <a:ln w="9525">
            <a:solidFill>
              <a:schemeClr val="tx1"/>
            </a:solidFill>
            <a:miter lim="800000"/>
            <a:headEnd/>
            <a:tailEnd/>
          </a:ln>
          <a:effectLst/>
        </p:spPr>
        <p:txBody>
          <a:bodyPr wrap="none" anchor="ctr"/>
          <a:lstStyle/>
          <a:p>
            <a:pPr algn="ctr"/>
            <a:r>
              <a:rPr lang="pt-BR" sz="2000" dirty="0" smtClean="0"/>
              <a:t>Entendimento do jogador-alvo + testes de usabilidade e </a:t>
            </a:r>
            <a:r>
              <a:rPr lang="pt-BR" sz="2000" dirty="0" err="1" smtClean="0"/>
              <a:t>jogabilidade</a:t>
            </a:r>
            <a:endParaRPr lang="pt-BR" sz="2000" dirty="0"/>
          </a:p>
        </p:txBody>
      </p:sp>
      <p:sp>
        <p:nvSpPr>
          <p:cNvPr id="13" name="AutoShape 10"/>
          <p:cNvSpPr>
            <a:spLocks noChangeArrowheads="1"/>
          </p:cNvSpPr>
          <p:nvPr/>
        </p:nvSpPr>
        <p:spPr bwMode="auto">
          <a:xfrm>
            <a:off x="1547664" y="2708920"/>
            <a:ext cx="5904656" cy="792163"/>
          </a:xfrm>
          <a:prstGeom prst="leftRightArrow">
            <a:avLst>
              <a:gd name="adj1" fmla="val 53102"/>
              <a:gd name="adj2" fmla="val 29461"/>
            </a:avLst>
          </a:prstGeom>
          <a:solidFill>
            <a:srgbClr val="FFFF00"/>
          </a:solidFill>
          <a:ln w="9525">
            <a:solidFill>
              <a:schemeClr val="tx1"/>
            </a:solidFill>
            <a:miter lim="800000"/>
            <a:headEnd/>
            <a:tailEnd/>
          </a:ln>
          <a:effectLst/>
        </p:spPr>
        <p:txBody>
          <a:bodyPr wrap="none" anchor="ctr"/>
          <a:lstStyle/>
          <a:p>
            <a:pPr algn="ctr"/>
            <a:r>
              <a:rPr lang="pt-BR" sz="2000" dirty="0" smtClean="0"/>
              <a:t>Design do negócio (parcerias, estratégia) + publicidade</a:t>
            </a:r>
            <a:endParaRPr lang="pt-BR" sz="2000" dirty="0"/>
          </a:p>
        </p:txBody>
      </p:sp>
      <p:sp>
        <p:nvSpPr>
          <p:cNvPr id="33" name="AutoShape 3"/>
          <p:cNvSpPr>
            <a:spLocks noChangeArrowheads="1"/>
          </p:cNvSpPr>
          <p:nvPr/>
        </p:nvSpPr>
        <p:spPr bwMode="auto">
          <a:xfrm>
            <a:off x="2339752" y="4293096"/>
            <a:ext cx="4104456" cy="864096"/>
          </a:xfrm>
          <a:prstGeom prst="leftRightArrow">
            <a:avLst>
              <a:gd name="adj1" fmla="val 49898"/>
              <a:gd name="adj2" fmla="val 31986"/>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Criação do conteúdo</a:t>
            </a:r>
            <a:endParaRPr lang="pt-BR" sz="2000" dirty="0"/>
          </a:p>
        </p:txBody>
      </p:sp>
      <p:sp>
        <p:nvSpPr>
          <p:cNvPr id="35" name="AutoShape 3"/>
          <p:cNvSpPr>
            <a:spLocks noChangeArrowheads="1"/>
          </p:cNvSpPr>
          <p:nvPr/>
        </p:nvSpPr>
        <p:spPr bwMode="auto">
          <a:xfrm>
            <a:off x="3131840" y="5949205"/>
            <a:ext cx="5976664" cy="792163"/>
          </a:xfrm>
          <a:prstGeom prst="leftRightArrow">
            <a:avLst>
              <a:gd name="adj1" fmla="val 49898"/>
              <a:gd name="adj2" fmla="val 36870"/>
            </a:avLst>
          </a:prstGeom>
          <a:solidFill>
            <a:srgbClr val="66FF33"/>
          </a:solidFill>
          <a:ln w="9525">
            <a:solidFill>
              <a:schemeClr val="tx1"/>
            </a:solidFill>
            <a:miter lim="800000"/>
            <a:headEnd/>
            <a:tailEnd/>
          </a:ln>
          <a:effectLst/>
        </p:spPr>
        <p:txBody>
          <a:bodyPr wrap="none" anchor="ctr"/>
          <a:lstStyle/>
          <a:p>
            <a:pPr algn="ctr"/>
            <a:r>
              <a:rPr lang="pt-BR" sz="2000" dirty="0" smtClean="0"/>
              <a:t>Prototipagem e atualizações</a:t>
            </a:r>
            <a:endParaRPr lang="pt-BR" sz="2000" dirty="0"/>
          </a:p>
        </p:txBody>
      </p:sp>
      <p:sp>
        <p:nvSpPr>
          <p:cNvPr id="12" name="CaixaDeTexto 11"/>
          <p:cNvSpPr txBox="1"/>
          <p:nvPr/>
        </p:nvSpPr>
        <p:spPr>
          <a:xfrm rot="16200000">
            <a:off x="927086" y="4536614"/>
            <a:ext cx="1993174" cy="400110"/>
          </a:xfrm>
          <a:prstGeom prst="rect">
            <a:avLst/>
          </a:prstGeom>
          <a:noFill/>
        </p:spPr>
        <p:txBody>
          <a:bodyPr wrap="none" rtlCol="0">
            <a:spAutoFit/>
          </a:bodyPr>
          <a:lstStyle/>
          <a:p>
            <a:r>
              <a:rPr lang="pt-BR" sz="2000" dirty="0" err="1" smtClean="0"/>
              <a:t>Alpha</a:t>
            </a:r>
            <a:r>
              <a:rPr lang="pt-BR" sz="2000" dirty="0" smtClean="0"/>
              <a:t>, Beta, </a:t>
            </a:r>
            <a:r>
              <a:rPr lang="pt-BR" sz="2000" dirty="0" err="1" smtClean="0"/>
              <a:t>Gold</a:t>
            </a:r>
            <a:endParaRPr lang="pt-BR"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Espaço Reservado para Número de Slide 4"/>
          <p:cNvSpPr>
            <a:spLocks noGrp="1"/>
          </p:cNvSpPr>
          <p:nvPr>
            <p:ph type="sldNum" sz="quarter" idx="11"/>
          </p:nvPr>
        </p:nvSpPr>
        <p:spPr>
          <a:noFill/>
        </p:spPr>
        <p:txBody>
          <a:bodyPr/>
          <a:lstStyle/>
          <a:p>
            <a:fld id="{043D88A2-24C0-47F7-849B-7B451FBD57CD}" type="slidenum">
              <a:rPr lang="pt-BR" smtClean="0"/>
              <a:pPr/>
              <a:t>24</a:t>
            </a:fld>
            <a:endParaRPr lang="pt-BR" smtClean="0"/>
          </a:p>
        </p:txBody>
      </p:sp>
      <p:sp>
        <p:nvSpPr>
          <p:cNvPr id="25603" name="Rectangle 2"/>
          <p:cNvSpPr>
            <a:spLocks noGrp="1" noChangeArrowheads="1"/>
          </p:cNvSpPr>
          <p:nvPr>
            <p:ph type="title"/>
          </p:nvPr>
        </p:nvSpPr>
        <p:spPr>
          <a:noFill/>
        </p:spPr>
        <p:txBody>
          <a:bodyPr lIns="91440" tIns="45720" rIns="91440" bIns="45720" anchor="ctr"/>
          <a:lstStyle/>
          <a:p>
            <a:r>
              <a:rPr lang="en-US" smtClean="0"/>
              <a:t>Meantime Development Process</a:t>
            </a:r>
          </a:p>
        </p:txBody>
      </p:sp>
      <p:sp>
        <p:nvSpPr>
          <p:cNvPr id="25604" name="Title 1"/>
          <p:cNvSpPr>
            <a:spLocks/>
          </p:cNvSpPr>
          <p:nvPr/>
        </p:nvSpPr>
        <p:spPr bwMode="auto">
          <a:xfrm>
            <a:off x="898525" y="1773238"/>
            <a:ext cx="1657350" cy="314325"/>
          </a:xfrm>
          <a:prstGeom prst="rect">
            <a:avLst/>
          </a:prstGeom>
          <a:noFill/>
          <a:ln w="9525">
            <a:noFill/>
            <a:miter lim="800000"/>
            <a:headEnd/>
            <a:tailEnd/>
          </a:ln>
        </p:spPr>
        <p:txBody>
          <a:bodyPr anchor="ctr"/>
          <a:lstStyle/>
          <a:p>
            <a:pPr algn="ctr"/>
            <a:r>
              <a:rPr lang="en-GB" sz="1400" b="1">
                <a:solidFill>
                  <a:schemeClr val="bg2"/>
                </a:solidFill>
                <a:latin typeface="Arial Black" pitchFamily="34" charset="0"/>
              </a:rPr>
              <a:t>Pre-Production</a:t>
            </a:r>
            <a:endParaRPr lang="en-US" sz="1400" b="1">
              <a:solidFill>
                <a:schemeClr val="bg2"/>
              </a:solidFill>
              <a:latin typeface="Arial Black" pitchFamily="34" charset="0"/>
            </a:endParaRPr>
          </a:p>
        </p:txBody>
      </p:sp>
      <p:sp>
        <p:nvSpPr>
          <p:cNvPr id="25605" name="AutoShape 4"/>
          <p:cNvSpPr>
            <a:spLocks noChangeArrowheads="1"/>
          </p:cNvSpPr>
          <p:nvPr/>
        </p:nvSpPr>
        <p:spPr bwMode="auto">
          <a:xfrm>
            <a:off x="541338" y="2349500"/>
            <a:ext cx="935037" cy="1063625"/>
          </a:xfrm>
          <a:prstGeom prst="roundRect">
            <a:avLst>
              <a:gd name="adj" fmla="val 16667"/>
            </a:avLst>
          </a:prstGeom>
          <a:solidFill>
            <a:srgbClr val="FF6600"/>
          </a:solidFill>
          <a:ln w="9525" algn="ctr">
            <a:noFill/>
            <a:round/>
            <a:headEnd/>
            <a:tailEnd/>
          </a:ln>
        </p:spPr>
        <p:txBody>
          <a:bodyPr lIns="90000" tIns="46800" rIns="90000" bIns="46800" anchor="ctr">
            <a:spAutoFit/>
          </a:bodyPr>
          <a:lstStyle/>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CONCEPT</a:t>
            </a: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06" name="AutoShape 5"/>
          <p:cNvSpPr>
            <a:spLocks noChangeArrowheads="1"/>
          </p:cNvSpPr>
          <p:nvPr/>
        </p:nvSpPr>
        <p:spPr bwMode="auto">
          <a:xfrm>
            <a:off x="1552575" y="2335213"/>
            <a:ext cx="1290638" cy="1076325"/>
          </a:xfrm>
          <a:prstGeom prst="roundRect">
            <a:avLst>
              <a:gd name="adj" fmla="val 16667"/>
            </a:avLst>
          </a:prstGeom>
          <a:solidFill>
            <a:srgbClr val="FF6600"/>
          </a:solidFill>
          <a:ln w="9525" algn="ctr">
            <a:noFill/>
            <a:round/>
            <a:headEnd/>
            <a:tailEnd/>
          </a:ln>
        </p:spPr>
        <p:txBody>
          <a:bodyPr lIns="90000" tIns="46800" rIns="90000" bIns="46800" anchor="ctr">
            <a:spAutoFit/>
          </a:bodyPr>
          <a:lstStyle/>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ELABORATION</a:t>
            </a: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07" name="AutoShape 6"/>
          <p:cNvSpPr>
            <a:spLocks noChangeArrowheads="1"/>
          </p:cNvSpPr>
          <p:nvPr/>
        </p:nvSpPr>
        <p:spPr bwMode="auto">
          <a:xfrm>
            <a:off x="3132138" y="2338388"/>
            <a:ext cx="935037" cy="1063625"/>
          </a:xfrm>
          <a:prstGeom prst="roundRect">
            <a:avLst>
              <a:gd name="adj" fmla="val 16667"/>
            </a:avLst>
          </a:prstGeom>
          <a:solidFill>
            <a:srgbClr val="FF9900"/>
          </a:solidFill>
          <a:ln w="9525" algn="ctr">
            <a:noFill/>
            <a:round/>
            <a:headEnd/>
            <a:tailEnd/>
          </a:ln>
        </p:spPr>
        <p:txBody>
          <a:bodyPr lIns="90000" tIns="46800" rIns="90000" bIns="46800" anchor="ctr">
            <a:spAutoFit/>
          </a:bodyPr>
          <a:lstStyle/>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ALPHA</a:t>
            </a: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08" name="AutoShape 7"/>
          <p:cNvSpPr>
            <a:spLocks noChangeArrowheads="1"/>
          </p:cNvSpPr>
          <p:nvPr/>
        </p:nvSpPr>
        <p:spPr bwMode="auto">
          <a:xfrm>
            <a:off x="4141788" y="2338388"/>
            <a:ext cx="935037" cy="1063625"/>
          </a:xfrm>
          <a:prstGeom prst="roundRect">
            <a:avLst>
              <a:gd name="adj" fmla="val 16667"/>
            </a:avLst>
          </a:prstGeom>
          <a:solidFill>
            <a:srgbClr val="FF9900"/>
          </a:solidFill>
          <a:ln w="9525" algn="ctr">
            <a:noFill/>
            <a:round/>
            <a:headEnd/>
            <a:tailEnd/>
          </a:ln>
        </p:spPr>
        <p:txBody>
          <a:bodyPr lIns="90000" tIns="46800" rIns="90000" bIns="46800" anchor="ctr">
            <a:spAutoFit/>
          </a:bodyPr>
          <a:lstStyle/>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BETA</a:t>
            </a: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09" name="AutoShape 8"/>
          <p:cNvSpPr>
            <a:spLocks noChangeArrowheads="1"/>
          </p:cNvSpPr>
          <p:nvPr/>
        </p:nvSpPr>
        <p:spPr bwMode="auto">
          <a:xfrm>
            <a:off x="5149850" y="2417763"/>
            <a:ext cx="1077913" cy="904875"/>
          </a:xfrm>
          <a:prstGeom prst="roundRect">
            <a:avLst>
              <a:gd name="adj" fmla="val 16667"/>
            </a:avLst>
          </a:prstGeom>
          <a:solidFill>
            <a:srgbClr val="FF99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RELEASE</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CANDIDATE</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10" name="AutoShape 9"/>
          <p:cNvSpPr>
            <a:spLocks noChangeArrowheads="1"/>
          </p:cNvSpPr>
          <p:nvPr/>
        </p:nvSpPr>
        <p:spPr bwMode="auto">
          <a:xfrm>
            <a:off x="6300788" y="2338388"/>
            <a:ext cx="935037" cy="1063625"/>
          </a:xfrm>
          <a:prstGeom prst="roundRect">
            <a:avLst>
              <a:gd name="adj" fmla="val 16667"/>
            </a:avLst>
          </a:prstGeom>
          <a:solidFill>
            <a:srgbClr val="FF9900"/>
          </a:solidFill>
          <a:ln w="9525" algn="ctr">
            <a:noFill/>
            <a:round/>
            <a:headEnd/>
            <a:tailEnd/>
          </a:ln>
        </p:spPr>
        <p:txBody>
          <a:bodyPr lIns="90000" tIns="46800" rIns="90000" bIns="46800" anchor="ctr">
            <a:spAutoFit/>
          </a:bodyPr>
          <a:lstStyle/>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GOLD</a:t>
            </a:r>
          </a:p>
          <a:p>
            <a:pPr marL="338138" indent="-338138" algn="ctr" defTabSz="449263" eaLnBrk="1" hangingPunct="1">
              <a:lnSpc>
                <a:spcPct val="50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11" name="AutoShape 10"/>
          <p:cNvSpPr>
            <a:spLocks noChangeArrowheads="1"/>
          </p:cNvSpPr>
          <p:nvPr/>
        </p:nvSpPr>
        <p:spPr bwMode="auto">
          <a:xfrm>
            <a:off x="7381875" y="2420938"/>
            <a:ext cx="1077913" cy="904875"/>
          </a:xfrm>
          <a:prstGeom prst="roundRect">
            <a:avLst>
              <a:gd name="adj" fmla="val 16667"/>
            </a:avLst>
          </a:prstGeom>
          <a:solidFill>
            <a:srgbClr val="FF99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PORTING</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(streaming)</a:t>
            </a:r>
            <a:endParaRPr lang="en-US" sz="1200">
              <a:solidFill>
                <a:schemeClr val="bg1"/>
              </a:solidFill>
              <a:latin typeface="Trebuchet MS" pitchFamily="34" charset="0"/>
            </a:endParaRPr>
          </a:p>
        </p:txBody>
      </p:sp>
      <p:sp>
        <p:nvSpPr>
          <p:cNvPr id="25612" name="AutoShape 11"/>
          <p:cNvSpPr>
            <a:spLocks noChangeArrowheads="1"/>
          </p:cNvSpPr>
          <p:nvPr/>
        </p:nvSpPr>
        <p:spPr bwMode="auto">
          <a:xfrm>
            <a:off x="1835150" y="3429000"/>
            <a:ext cx="1008063" cy="1223963"/>
          </a:xfrm>
          <a:prstGeom prst="roundRect">
            <a:avLst>
              <a:gd name="adj" fmla="val 16667"/>
            </a:avLst>
          </a:prstGeom>
          <a:solidFill>
            <a:srgbClr val="FFCC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pt-BR" sz="1200">
              <a:solidFill>
                <a:schemeClr val="bg1"/>
              </a:solidFill>
              <a:latin typeface="Trebuchet MS" pitchFamily="34" charset="0"/>
            </a:endParaRP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Stable</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Game &amp;</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Technical</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Design</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Document</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endParaRPr lang="en-US" sz="1200">
              <a:solidFill>
                <a:schemeClr val="bg1"/>
              </a:solidFill>
              <a:latin typeface="Trebuchet MS" pitchFamily="34" charset="0"/>
            </a:endParaRPr>
          </a:p>
        </p:txBody>
      </p:sp>
      <p:sp>
        <p:nvSpPr>
          <p:cNvPr id="25613" name="AutoShape 12"/>
          <p:cNvSpPr>
            <a:spLocks noChangeArrowheads="1"/>
          </p:cNvSpPr>
          <p:nvPr/>
        </p:nvSpPr>
        <p:spPr bwMode="auto">
          <a:xfrm>
            <a:off x="1835150" y="4725988"/>
            <a:ext cx="1008063" cy="1223962"/>
          </a:xfrm>
          <a:prstGeom prst="roundRect">
            <a:avLst>
              <a:gd name="adj" fmla="val 16667"/>
            </a:avLst>
          </a:prstGeom>
          <a:solidFill>
            <a:srgbClr val="FFCC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Project &amp;</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Resource</a:t>
            </a:r>
          </a:p>
          <a:p>
            <a:pPr marL="338138" indent="-338138" algn="ctr" defTabSz="449263" eaLnBrk="1" hangingPunct="1">
              <a:lnSpc>
                <a:spcPct val="50000"/>
              </a:lnSpc>
              <a:spcBef>
                <a:spcPts val="600"/>
              </a:spcBef>
              <a:spcAft>
                <a:spcPts val="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b="1">
                <a:solidFill>
                  <a:schemeClr val="bg1"/>
                </a:solidFill>
                <a:latin typeface="Trebuchet MS" pitchFamily="34" charset="0"/>
              </a:rPr>
              <a:t>Plan</a:t>
            </a:r>
            <a:endParaRPr lang="en-US" sz="1200" b="1">
              <a:solidFill>
                <a:schemeClr val="bg1"/>
              </a:solidFill>
              <a:latin typeface="Trebuchet MS" pitchFamily="34" charset="0"/>
            </a:endParaRPr>
          </a:p>
        </p:txBody>
      </p:sp>
      <p:sp>
        <p:nvSpPr>
          <p:cNvPr id="25614" name="AutoShape 13"/>
          <p:cNvSpPr>
            <a:spLocks noChangeArrowheads="1"/>
          </p:cNvSpPr>
          <p:nvPr/>
        </p:nvSpPr>
        <p:spPr bwMode="auto">
          <a:xfrm>
            <a:off x="6156325" y="4108450"/>
            <a:ext cx="1077913" cy="904875"/>
          </a:xfrm>
          <a:prstGeom prst="roundRect">
            <a:avLst>
              <a:gd name="adj" fmla="val 16667"/>
            </a:avLst>
          </a:prstGeom>
          <a:solidFill>
            <a:srgbClr val="FFCC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FIRST 6-8</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GOLD</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VERSIONS</a:t>
            </a:r>
            <a:endParaRPr lang="en-US" sz="1200">
              <a:solidFill>
                <a:schemeClr val="bg1"/>
              </a:solidFill>
              <a:latin typeface="Trebuchet MS" pitchFamily="34" charset="0"/>
            </a:endParaRPr>
          </a:p>
        </p:txBody>
      </p:sp>
      <p:sp>
        <p:nvSpPr>
          <p:cNvPr id="25615" name="AutoShape 14"/>
          <p:cNvSpPr>
            <a:spLocks noChangeArrowheads="1"/>
          </p:cNvSpPr>
          <p:nvPr/>
        </p:nvSpPr>
        <p:spPr bwMode="auto">
          <a:xfrm>
            <a:off x="7380288" y="4108450"/>
            <a:ext cx="1077912" cy="904875"/>
          </a:xfrm>
          <a:prstGeom prst="roundRect">
            <a:avLst>
              <a:gd name="adj" fmla="val 16667"/>
            </a:avLst>
          </a:prstGeom>
          <a:solidFill>
            <a:srgbClr val="FFCC00"/>
          </a:solidFill>
          <a:ln w="9525" algn="ctr">
            <a:noFill/>
            <a:round/>
            <a:headEnd/>
            <a:tailEnd/>
          </a:ln>
        </p:spPr>
        <p:txBody>
          <a:bodyPr lIns="90000" tIns="46800" rIns="90000" bIns="46800" anchor="ctr"/>
          <a:lstStyle/>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ALL GOLD</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VERSIONS</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(350+</a:t>
            </a:r>
          </a:p>
          <a:p>
            <a:pPr marL="338138" indent="-338138" algn="ctr" defTabSz="449263" eaLnBrk="1" hangingPunct="1">
              <a:lnSpc>
                <a:spcPct val="50000"/>
              </a:lnSpc>
              <a:spcBef>
                <a:spcPts val="600"/>
              </a:spcBef>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200">
                <a:solidFill>
                  <a:schemeClr val="bg1"/>
                </a:solidFill>
                <a:latin typeface="Trebuchet MS" pitchFamily="34" charset="0"/>
              </a:rPr>
              <a:t> devices)</a:t>
            </a:r>
            <a:endParaRPr lang="en-US" sz="1200">
              <a:solidFill>
                <a:schemeClr val="bg1"/>
              </a:solidFill>
              <a:latin typeface="Trebuchet MS" pitchFamily="34" charset="0"/>
            </a:endParaRPr>
          </a:p>
        </p:txBody>
      </p:sp>
      <p:sp>
        <p:nvSpPr>
          <p:cNvPr id="25616" name="AutoShape 15"/>
          <p:cNvSpPr>
            <a:spLocks noChangeArrowheads="1"/>
          </p:cNvSpPr>
          <p:nvPr/>
        </p:nvSpPr>
        <p:spPr bwMode="auto">
          <a:xfrm>
            <a:off x="611188"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17" name="AutoShape 16"/>
          <p:cNvSpPr>
            <a:spLocks noChangeArrowheads="1"/>
          </p:cNvSpPr>
          <p:nvPr/>
        </p:nvSpPr>
        <p:spPr bwMode="auto">
          <a:xfrm rot="10800000">
            <a:off x="1979613"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18" name="Rectangle 17"/>
          <p:cNvSpPr>
            <a:spLocks noChangeArrowheads="1"/>
          </p:cNvSpPr>
          <p:nvPr/>
        </p:nvSpPr>
        <p:spPr bwMode="auto">
          <a:xfrm>
            <a:off x="900113" y="2027238"/>
            <a:ext cx="1655762" cy="215900"/>
          </a:xfrm>
          <a:prstGeom prst="rect">
            <a:avLst/>
          </a:prstGeom>
          <a:solidFill>
            <a:schemeClr val="hlink"/>
          </a:solidFill>
          <a:ln w="9525" algn="ctr">
            <a:noFill/>
            <a:miter lim="800000"/>
            <a:headEnd/>
            <a:tailEnd/>
          </a:ln>
        </p:spPr>
        <p:txBody>
          <a:bodyPr lIns="90000" tIns="46800" rIns="90000" bIns="46800" anchor="ctr"/>
          <a:lstStyle/>
          <a:p>
            <a:pPr marL="338138" indent="-338138" algn="ctr" defTabSz="449263" eaLnBrk="1" hangingPunct="1">
              <a:lnSpc>
                <a:spcPct val="111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000" b="1">
                <a:solidFill>
                  <a:schemeClr val="bg1"/>
                </a:solidFill>
                <a:latin typeface="Trebuchet MS" pitchFamily="34" charset="0"/>
              </a:rPr>
              <a:t>3-4 weeks</a:t>
            </a:r>
            <a:endParaRPr lang="en-US" sz="1000" b="1">
              <a:solidFill>
                <a:schemeClr val="bg1"/>
              </a:solidFill>
              <a:latin typeface="Trebuchet MS" pitchFamily="34" charset="0"/>
            </a:endParaRPr>
          </a:p>
        </p:txBody>
      </p:sp>
      <p:sp>
        <p:nvSpPr>
          <p:cNvPr id="25619" name="Title 1"/>
          <p:cNvSpPr>
            <a:spLocks/>
          </p:cNvSpPr>
          <p:nvPr/>
        </p:nvSpPr>
        <p:spPr bwMode="auto">
          <a:xfrm>
            <a:off x="3419475" y="1773238"/>
            <a:ext cx="3529013" cy="314325"/>
          </a:xfrm>
          <a:prstGeom prst="rect">
            <a:avLst/>
          </a:prstGeom>
          <a:noFill/>
          <a:ln w="9525">
            <a:noFill/>
            <a:miter lim="800000"/>
            <a:headEnd/>
            <a:tailEnd/>
          </a:ln>
        </p:spPr>
        <p:txBody>
          <a:bodyPr anchor="ctr"/>
          <a:lstStyle/>
          <a:p>
            <a:pPr algn="ctr"/>
            <a:r>
              <a:rPr lang="en-GB" sz="1400" b="1">
                <a:solidFill>
                  <a:schemeClr val="bg2"/>
                </a:solidFill>
                <a:latin typeface="Arial Black" pitchFamily="34" charset="0"/>
              </a:rPr>
              <a:t>Production</a:t>
            </a:r>
            <a:endParaRPr lang="en-US" sz="1400" b="1">
              <a:solidFill>
                <a:schemeClr val="bg2"/>
              </a:solidFill>
              <a:latin typeface="Arial Black" pitchFamily="34" charset="0"/>
            </a:endParaRPr>
          </a:p>
        </p:txBody>
      </p:sp>
      <p:sp>
        <p:nvSpPr>
          <p:cNvPr id="25620" name="AutoShape 19"/>
          <p:cNvSpPr>
            <a:spLocks noChangeArrowheads="1"/>
          </p:cNvSpPr>
          <p:nvPr/>
        </p:nvSpPr>
        <p:spPr bwMode="auto">
          <a:xfrm>
            <a:off x="3132138"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1" name="AutoShape 20"/>
          <p:cNvSpPr>
            <a:spLocks noChangeArrowheads="1"/>
          </p:cNvSpPr>
          <p:nvPr/>
        </p:nvSpPr>
        <p:spPr bwMode="auto">
          <a:xfrm rot="10800000">
            <a:off x="6372225"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2" name="Rectangle 21"/>
          <p:cNvSpPr>
            <a:spLocks noChangeArrowheads="1"/>
          </p:cNvSpPr>
          <p:nvPr/>
        </p:nvSpPr>
        <p:spPr bwMode="auto">
          <a:xfrm>
            <a:off x="3421063" y="2027238"/>
            <a:ext cx="3527425" cy="215900"/>
          </a:xfrm>
          <a:prstGeom prst="rect">
            <a:avLst/>
          </a:prstGeom>
          <a:solidFill>
            <a:schemeClr val="hlink"/>
          </a:solidFill>
          <a:ln w="9525" algn="ctr">
            <a:noFill/>
            <a:miter lim="800000"/>
            <a:headEnd/>
            <a:tailEnd/>
          </a:ln>
        </p:spPr>
        <p:txBody>
          <a:bodyPr lIns="90000" tIns="46800" rIns="90000" bIns="46800" anchor="ctr"/>
          <a:lstStyle/>
          <a:p>
            <a:pPr marL="338138" indent="-338138" algn="ctr" defTabSz="449263" eaLnBrk="1" hangingPunct="1">
              <a:lnSpc>
                <a:spcPct val="111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000" b="1">
                <a:solidFill>
                  <a:schemeClr val="bg1"/>
                </a:solidFill>
                <a:latin typeface="Trebuchet MS" pitchFamily="34" charset="0"/>
              </a:rPr>
              <a:t>13 weeks</a:t>
            </a:r>
            <a:endParaRPr lang="en-US" sz="1000" b="1">
              <a:solidFill>
                <a:schemeClr val="bg1"/>
              </a:solidFill>
              <a:latin typeface="Trebuchet MS" pitchFamily="34" charset="0"/>
            </a:endParaRPr>
          </a:p>
        </p:txBody>
      </p:sp>
      <p:sp>
        <p:nvSpPr>
          <p:cNvPr id="25623" name="Title 1"/>
          <p:cNvSpPr>
            <a:spLocks/>
          </p:cNvSpPr>
          <p:nvPr/>
        </p:nvSpPr>
        <p:spPr bwMode="auto">
          <a:xfrm>
            <a:off x="7235825" y="1557338"/>
            <a:ext cx="1295400" cy="314325"/>
          </a:xfrm>
          <a:prstGeom prst="rect">
            <a:avLst/>
          </a:prstGeom>
          <a:noFill/>
          <a:ln w="9525">
            <a:noFill/>
            <a:miter lim="800000"/>
            <a:headEnd/>
            <a:tailEnd/>
          </a:ln>
        </p:spPr>
        <p:txBody>
          <a:bodyPr anchor="ctr"/>
          <a:lstStyle/>
          <a:p>
            <a:pPr algn="ctr"/>
            <a:r>
              <a:rPr lang="en-GB" sz="1400" b="1">
                <a:solidFill>
                  <a:schemeClr val="bg2"/>
                </a:solidFill>
                <a:latin typeface="Arial Black" pitchFamily="34" charset="0"/>
              </a:rPr>
              <a:t>Post-Production</a:t>
            </a:r>
            <a:endParaRPr lang="en-US" sz="1400" b="1">
              <a:solidFill>
                <a:schemeClr val="bg2"/>
              </a:solidFill>
              <a:latin typeface="Arial Black" pitchFamily="34" charset="0"/>
            </a:endParaRPr>
          </a:p>
        </p:txBody>
      </p:sp>
      <p:sp>
        <p:nvSpPr>
          <p:cNvPr id="25624" name="AutoShape 23"/>
          <p:cNvSpPr>
            <a:spLocks noChangeArrowheads="1"/>
          </p:cNvSpPr>
          <p:nvPr/>
        </p:nvSpPr>
        <p:spPr bwMode="auto">
          <a:xfrm>
            <a:off x="7308850"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5" name="AutoShape 24"/>
          <p:cNvSpPr>
            <a:spLocks noChangeArrowheads="1"/>
          </p:cNvSpPr>
          <p:nvPr/>
        </p:nvSpPr>
        <p:spPr bwMode="auto">
          <a:xfrm rot="10800000">
            <a:off x="7667625" y="19177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6" name="Rectangle 25"/>
          <p:cNvSpPr>
            <a:spLocks noChangeArrowheads="1"/>
          </p:cNvSpPr>
          <p:nvPr/>
        </p:nvSpPr>
        <p:spPr bwMode="auto">
          <a:xfrm>
            <a:off x="7451725" y="2027238"/>
            <a:ext cx="936625" cy="215900"/>
          </a:xfrm>
          <a:prstGeom prst="rect">
            <a:avLst/>
          </a:prstGeom>
          <a:solidFill>
            <a:schemeClr val="hlink"/>
          </a:solidFill>
          <a:ln w="9525" algn="ctr">
            <a:noFill/>
            <a:miter lim="800000"/>
            <a:headEnd/>
            <a:tailEnd/>
          </a:ln>
        </p:spPr>
        <p:txBody>
          <a:bodyPr lIns="90000" tIns="46800" rIns="90000" bIns="46800" anchor="ctr"/>
          <a:lstStyle/>
          <a:p>
            <a:pPr marL="338138" indent="-338138" algn="ctr" defTabSz="449263" eaLnBrk="1" hangingPunct="1">
              <a:lnSpc>
                <a:spcPct val="111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000" b="1">
                <a:solidFill>
                  <a:schemeClr val="bg1"/>
                </a:solidFill>
                <a:latin typeface="Trebuchet MS" pitchFamily="34" charset="0"/>
              </a:rPr>
              <a:t>1-6 weeks</a:t>
            </a:r>
            <a:endParaRPr lang="en-US" sz="1000" b="1">
              <a:solidFill>
                <a:schemeClr val="bg1"/>
              </a:solidFill>
              <a:latin typeface="Trebuchet MS" pitchFamily="34" charset="0"/>
            </a:endParaRPr>
          </a:p>
        </p:txBody>
      </p:sp>
      <p:sp>
        <p:nvSpPr>
          <p:cNvPr id="25627" name="AutoShape 26"/>
          <p:cNvSpPr>
            <a:spLocks noChangeArrowheads="1"/>
          </p:cNvSpPr>
          <p:nvPr/>
        </p:nvSpPr>
        <p:spPr bwMode="auto">
          <a:xfrm>
            <a:off x="4140200" y="36449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8" name="AutoShape 27"/>
          <p:cNvSpPr>
            <a:spLocks noChangeArrowheads="1"/>
          </p:cNvSpPr>
          <p:nvPr/>
        </p:nvSpPr>
        <p:spPr bwMode="auto">
          <a:xfrm rot="10800000">
            <a:off x="7669213" y="3644900"/>
            <a:ext cx="863600" cy="431800"/>
          </a:xfrm>
          <a:prstGeom prst="leftArrow">
            <a:avLst>
              <a:gd name="adj1" fmla="val 50000"/>
              <a:gd name="adj2" fmla="val 50000"/>
            </a:avLst>
          </a:prstGeom>
          <a:solidFill>
            <a:schemeClr val="hlink"/>
          </a:solidFill>
          <a:ln w="9525" algn="ctr">
            <a:noFill/>
            <a:miter lim="800000"/>
            <a:headEnd/>
            <a:tailEnd/>
          </a:ln>
        </p:spPr>
        <p:txBody>
          <a:bodyPr wrap="none" lIns="90000" tIns="46800" rIns="90000" bIns="46800" anchor="ctr">
            <a:spAutoFit/>
          </a:bodyPr>
          <a:lstStyle/>
          <a:p>
            <a:endParaRPr lang="pt-BR"/>
          </a:p>
        </p:txBody>
      </p:sp>
      <p:sp>
        <p:nvSpPr>
          <p:cNvPr id="25629" name="Rectangle 28"/>
          <p:cNvSpPr>
            <a:spLocks noChangeArrowheads="1"/>
          </p:cNvSpPr>
          <p:nvPr/>
        </p:nvSpPr>
        <p:spPr bwMode="auto">
          <a:xfrm>
            <a:off x="4356100" y="3754438"/>
            <a:ext cx="3889375" cy="215900"/>
          </a:xfrm>
          <a:prstGeom prst="rect">
            <a:avLst/>
          </a:prstGeom>
          <a:solidFill>
            <a:schemeClr val="hlink"/>
          </a:solidFill>
          <a:ln w="9525" algn="ctr">
            <a:noFill/>
            <a:miter lim="800000"/>
            <a:headEnd/>
            <a:tailEnd/>
          </a:ln>
        </p:spPr>
        <p:txBody>
          <a:bodyPr lIns="90000" tIns="46800" rIns="90000" bIns="46800" anchor="ctr"/>
          <a:lstStyle/>
          <a:p>
            <a:pPr marL="338138" indent="-338138" algn="ctr" defTabSz="449263" eaLnBrk="1" hangingPunct="1">
              <a:lnSpc>
                <a:spcPct val="111000"/>
              </a:lnSpc>
              <a:spcBef>
                <a:spcPts val="600"/>
              </a:spcBef>
              <a:spcAft>
                <a:spcPts val="1200"/>
              </a:spcAft>
              <a:buClr>
                <a:srgbClr val="777777"/>
              </a:buClr>
              <a:buSzPct val="92000"/>
              <a:buFont typeface="Trebuchet MS" pitchFamily="34" charset="0"/>
              <a:buNone/>
              <a:tabLst>
                <a:tab pos="446088" algn="l"/>
                <a:tab pos="895350" algn="l"/>
                <a:tab pos="1344613" algn="l"/>
                <a:tab pos="1793875" algn="l"/>
                <a:tab pos="2243138" algn="l"/>
                <a:tab pos="2692400" algn="l"/>
                <a:tab pos="3141663" algn="l"/>
                <a:tab pos="3590925" algn="l"/>
                <a:tab pos="4040188" algn="l"/>
                <a:tab pos="4489450" algn="l"/>
                <a:tab pos="4938713" algn="l"/>
                <a:tab pos="5387975" algn="l"/>
                <a:tab pos="5837238" algn="l"/>
                <a:tab pos="6286500" algn="l"/>
                <a:tab pos="6735763" algn="l"/>
                <a:tab pos="7185025" algn="l"/>
                <a:tab pos="7634288" algn="l"/>
                <a:tab pos="8083550" algn="l"/>
                <a:tab pos="8532813" algn="l"/>
                <a:tab pos="8982075" algn="l"/>
              </a:tabLst>
            </a:pPr>
            <a:r>
              <a:rPr lang="pt-BR" sz="1000" b="1">
                <a:solidFill>
                  <a:schemeClr val="bg2"/>
                </a:solidFill>
                <a:latin typeface="Trebuchet MS" pitchFamily="34" charset="0"/>
              </a:rPr>
              <a:t>QA</a:t>
            </a:r>
            <a:endParaRPr lang="en-US" sz="1000" b="1">
              <a:solidFill>
                <a:schemeClr val="bg2"/>
              </a:solidFill>
              <a:latin typeface="Trebuchet MS" pitchFamily="34" charset="0"/>
            </a:endParaRPr>
          </a:p>
        </p:txBody>
      </p:sp>
      <p:sp>
        <p:nvSpPr>
          <p:cNvPr id="25630" name="Line 29"/>
          <p:cNvSpPr>
            <a:spLocks noChangeShapeType="1"/>
          </p:cNvSpPr>
          <p:nvPr/>
        </p:nvSpPr>
        <p:spPr bwMode="auto">
          <a:xfrm>
            <a:off x="8515350" y="2781300"/>
            <a:ext cx="17463" cy="1871663"/>
          </a:xfrm>
          <a:prstGeom prst="line">
            <a:avLst/>
          </a:prstGeom>
          <a:noFill/>
          <a:ln w="9525">
            <a:solidFill>
              <a:schemeClr val="bg2"/>
            </a:solidFill>
            <a:prstDash val="dash"/>
            <a:round/>
            <a:headEnd/>
            <a:tailEnd/>
          </a:ln>
        </p:spPr>
        <p:txBody>
          <a:bodyPr/>
          <a:lstStyle/>
          <a:p>
            <a:endParaRPr lang="pt-BR"/>
          </a:p>
        </p:txBody>
      </p:sp>
      <p:sp>
        <p:nvSpPr>
          <p:cNvPr id="25631" name="Line 30"/>
          <p:cNvSpPr>
            <a:spLocks noChangeShapeType="1"/>
          </p:cNvSpPr>
          <p:nvPr/>
        </p:nvSpPr>
        <p:spPr bwMode="auto">
          <a:xfrm flipH="1">
            <a:off x="7308850" y="2798763"/>
            <a:ext cx="6350" cy="1854200"/>
          </a:xfrm>
          <a:prstGeom prst="line">
            <a:avLst/>
          </a:prstGeom>
          <a:noFill/>
          <a:ln w="9525">
            <a:solidFill>
              <a:schemeClr val="bg2"/>
            </a:solidFill>
            <a:prstDash val="dash"/>
            <a:round/>
            <a:headEnd/>
            <a:tailEnd/>
          </a:ln>
        </p:spPr>
        <p:txBody>
          <a:bodyPr/>
          <a:lstStyle/>
          <a:p>
            <a:endParaRPr lang="pt-B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Espaço Reservado para Número de Slide 4"/>
          <p:cNvSpPr>
            <a:spLocks noGrp="1"/>
          </p:cNvSpPr>
          <p:nvPr>
            <p:ph type="sldNum" sz="quarter" idx="11"/>
          </p:nvPr>
        </p:nvSpPr>
        <p:spPr>
          <a:noFill/>
        </p:spPr>
        <p:txBody>
          <a:bodyPr/>
          <a:lstStyle/>
          <a:p>
            <a:fld id="{DBD0D6F9-3466-43D3-B746-7FD98DAF24DA}" type="slidenum">
              <a:rPr lang="pt-BR" smtClean="0"/>
              <a:pPr/>
              <a:t>25</a:t>
            </a:fld>
            <a:endParaRPr lang="pt-BR" smtClean="0"/>
          </a:p>
        </p:txBody>
      </p:sp>
      <p:sp>
        <p:nvSpPr>
          <p:cNvPr id="24579" name="Rectangle 2"/>
          <p:cNvSpPr>
            <a:spLocks noGrp="1" noChangeArrowheads="1"/>
          </p:cNvSpPr>
          <p:nvPr>
            <p:ph type="title"/>
          </p:nvPr>
        </p:nvSpPr>
        <p:spPr/>
        <p:txBody>
          <a:bodyPr/>
          <a:lstStyle/>
          <a:p>
            <a:r>
              <a:rPr lang="pt-BR" smtClean="0"/>
              <a:t>As Completudes</a:t>
            </a:r>
          </a:p>
        </p:txBody>
      </p:sp>
      <p:sp>
        <p:nvSpPr>
          <p:cNvPr id="24580" name="Rectangle 3"/>
          <p:cNvSpPr>
            <a:spLocks noGrp="1" noChangeArrowheads="1"/>
          </p:cNvSpPr>
          <p:nvPr>
            <p:ph type="body" idx="1"/>
          </p:nvPr>
        </p:nvSpPr>
        <p:spPr/>
        <p:txBody>
          <a:bodyPr/>
          <a:lstStyle/>
          <a:p>
            <a:r>
              <a:rPr lang="pt-BR" smtClean="0"/>
              <a:t>Completude de Conteúdo (Pré-alfa)</a:t>
            </a:r>
          </a:p>
          <a:p>
            <a:pPr lvl="1"/>
            <a:r>
              <a:rPr lang="pt-BR" smtClean="0"/>
              <a:t>Arte, som, mapas, textos da interface e da ajuda prontos</a:t>
            </a:r>
          </a:p>
          <a:p>
            <a:r>
              <a:rPr lang="pt-BR" smtClean="0"/>
              <a:t>Completude de Jogo (Alfa)</a:t>
            </a:r>
          </a:p>
          <a:p>
            <a:pPr lvl="1"/>
            <a:r>
              <a:rPr lang="pt-BR" smtClean="0"/>
              <a:t>Jogabilidade </a:t>
            </a:r>
          </a:p>
          <a:p>
            <a:r>
              <a:rPr lang="pt-BR" smtClean="0"/>
              <a:t>Completude de Código (Candidato a lançamento)</a:t>
            </a:r>
          </a:p>
          <a:p>
            <a:pPr lvl="1"/>
            <a:r>
              <a:rPr lang="pt-BR" smtClean="0"/>
              <a:t>Código testado e pronto para distribuição</a:t>
            </a:r>
          </a:p>
          <a:p>
            <a:pPr lvl="1"/>
            <a:endParaRPr lang="pt-BR"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Espaço Reservado para Número de Slide 4"/>
          <p:cNvSpPr>
            <a:spLocks noGrp="1"/>
          </p:cNvSpPr>
          <p:nvPr>
            <p:ph type="sldNum" sz="quarter" idx="11"/>
          </p:nvPr>
        </p:nvSpPr>
        <p:spPr>
          <a:noFill/>
        </p:spPr>
        <p:txBody>
          <a:bodyPr/>
          <a:lstStyle/>
          <a:p>
            <a:fld id="{87D512CC-0A79-4EF4-996B-7F81F8CFEB2A}" type="slidenum">
              <a:rPr lang="pt-BR" smtClean="0"/>
              <a:pPr/>
              <a:t>26</a:t>
            </a:fld>
            <a:endParaRPr lang="pt-BR" smtClean="0"/>
          </a:p>
        </p:txBody>
      </p:sp>
      <p:sp>
        <p:nvSpPr>
          <p:cNvPr id="26627" name="Rectangle 2"/>
          <p:cNvSpPr>
            <a:spLocks noGrp="1" noChangeArrowheads="1"/>
          </p:cNvSpPr>
          <p:nvPr>
            <p:ph type="title"/>
          </p:nvPr>
        </p:nvSpPr>
        <p:spPr/>
        <p:txBody>
          <a:bodyPr/>
          <a:lstStyle/>
          <a:p>
            <a:r>
              <a:rPr lang="pt-BR" smtClean="0"/>
              <a:t>Game Design</a:t>
            </a:r>
          </a:p>
        </p:txBody>
      </p:sp>
      <p:sp>
        <p:nvSpPr>
          <p:cNvPr id="26628" name="Rectangle 3"/>
          <p:cNvSpPr>
            <a:spLocks noGrp="1" noChangeArrowheads="1"/>
          </p:cNvSpPr>
          <p:nvPr>
            <p:ph type="body" idx="1"/>
          </p:nvPr>
        </p:nvSpPr>
        <p:spPr/>
        <p:txBody>
          <a:bodyPr/>
          <a:lstStyle/>
          <a:p>
            <a:r>
              <a:rPr lang="pt-BR" smtClean="0"/>
              <a:t>Importância</a:t>
            </a:r>
          </a:p>
          <a:p>
            <a:pPr lvl="1"/>
            <a:r>
              <a:rPr lang="pt-BR" smtClean="0"/>
              <a:t>Unificar a visão da equipe</a:t>
            </a:r>
          </a:p>
          <a:p>
            <a:pPr lvl="1"/>
            <a:r>
              <a:rPr lang="pt-BR" smtClean="0"/>
              <a:t>Vender o jogo (para o publisher, time de desenvolvimento, ...)</a:t>
            </a:r>
          </a:p>
          <a:p>
            <a:pPr lvl="1"/>
            <a:r>
              <a:rPr lang="pt-BR" smtClean="0"/>
              <a:t>Realizar teste prévio e detectar erros (que custam 10x mais caro na fase de testes)</a:t>
            </a:r>
          </a:p>
          <a:p>
            <a:pPr lvl="1"/>
            <a:r>
              <a:rPr lang="pt-BR" smtClean="0"/>
              <a:t>Facilitar de introdução/remoção de novas características</a:t>
            </a:r>
          </a:p>
          <a:p>
            <a:r>
              <a:rPr lang="pt-BR" smtClean="0"/>
              <a:t>Atividades</a:t>
            </a:r>
          </a:p>
          <a:p>
            <a:pPr lvl="1"/>
            <a:r>
              <a:rPr lang="pt-BR" smtClean="0"/>
              <a:t>Tratamento inicial</a:t>
            </a:r>
          </a:p>
          <a:p>
            <a:pPr lvl="1"/>
            <a:r>
              <a:rPr lang="pt-BR" smtClean="0"/>
              <a:t>Crítica</a:t>
            </a:r>
          </a:p>
          <a:p>
            <a:pPr lvl="1"/>
            <a:r>
              <a:rPr lang="pt-BR" smtClean="0"/>
              <a:t>Redação da bíblia do jogo (40-200 págs.)</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Espaço Reservado para Número de Slide 4"/>
          <p:cNvSpPr>
            <a:spLocks noGrp="1"/>
          </p:cNvSpPr>
          <p:nvPr>
            <p:ph type="sldNum" sz="quarter" idx="11"/>
          </p:nvPr>
        </p:nvSpPr>
        <p:spPr>
          <a:noFill/>
        </p:spPr>
        <p:txBody>
          <a:bodyPr/>
          <a:lstStyle/>
          <a:p>
            <a:fld id="{03269910-8F78-46E5-B861-A164D83ED7D9}" type="slidenum">
              <a:rPr lang="pt-BR" smtClean="0"/>
              <a:pPr/>
              <a:t>27</a:t>
            </a:fld>
            <a:endParaRPr lang="pt-BR" smtClean="0"/>
          </a:p>
        </p:txBody>
      </p:sp>
      <p:sp>
        <p:nvSpPr>
          <p:cNvPr id="27651" name="Rectangle 2"/>
          <p:cNvSpPr>
            <a:spLocks noGrp="1" noChangeArrowheads="1"/>
          </p:cNvSpPr>
          <p:nvPr>
            <p:ph type="title"/>
          </p:nvPr>
        </p:nvSpPr>
        <p:spPr/>
        <p:txBody>
          <a:bodyPr/>
          <a:lstStyle/>
          <a:p>
            <a:r>
              <a:rPr lang="pt-BR" smtClean="0"/>
              <a:t>Implementação</a:t>
            </a:r>
          </a:p>
        </p:txBody>
      </p:sp>
      <p:sp>
        <p:nvSpPr>
          <p:cNvPr id="27652" name="Rectangle 3"/>
          <p:cNvSpPr>
            <a:spLocks noGrp="1" noChangeArrowheads="1"/>
          </p:cNvSpPr>
          <p:nvPr>
            <p:ph type="body" idx="1"/>
          </p:nvPr>
        </p:nvSpPr>
        <p:spPr/>
        <p:txBody>
          <a:bodyPr/>
          <a:lstStyle/>
          <a:p>
            <a:r>
              <a:rPr lang="pt-BR" smtClean="0"/>
              <a:t>Parte Artística</a:t>
            </a:r>
          </a:p>
          <a:p>
            <a:pPr lvl="1"/>
            <a:r>
              <a:rPr lang="pt-BR" smtClean="0"/>
              <a:t>Textos e diálogos</a:t>
            </a:r>
          </a:p>
          <a:p>
            <a:pPr lvl="1"/>
            <a:r>
              <a:rPr lang="pt-BR" smtClean="0"/>
              <a:t>Arte gráfica 3D, arte gráfica 2D (texturas), Filmes</a:t>
            </a:r>
          </a:p>
          <a:p>
            <a:pPr lvl="1"/>
            <a:r>
              <a:rPr lang="pt-BR" smtClean="0"/>
              <a:t>Efeitos sonoros, trilha sonora e vozes</a:t>
            </a:r>
          </a:p>
          <a:p>
            <a:pPr lvl="1"/>
            <a:r>
              <a:rPr lang="pt-BR" smtClean="0"/>
              <a:t>Arte da “caixa”</a:t>
            </a:r>
          </a:p>
          <a:p>
            <a:r>
              <a:rPr lang="pt-BR" smtClean="0"/>
              <a:t>Parte computacional</a:t>
            </a:r>
          </a:p>
          <a:p>
            <a:pPr lvl="1"/>
            <a:r>
              <a:rPr lang="pt-BR" smtClean="0"/>
              <a:t>Computação Gráfica, Inteligência Artificial</a:t>
            </a:r>
          </a:p>
          <a:p>
            <a:pPr lvl="1"/>
            <a:r>
              <a:rPr lang="pt-BR" smtClean="0"/>
              <a:t>Computação Musical, Redes</a:t>
            </a:r>
          </a:p>
          <a:p>
            <a:pPr lvl="1"/>
            <a:r>
              <a:rPr lang="pt-BR" smtClean="0"/>
              <a:t>Algoritmos (Modelagem Física)</a:t>
            </a:r>
          </a:p>
          <a:p>
            <a:pPr lvl="1"/>
            <a:r>
              <a:rPr lang="pt-BR" smtClean="0"/>
              <a:t>Engenharia de Software, Compiladores</a:t>
            </a:r>
          </a:p>
          <a:p>
            <a:pPr lvl="1"/>
            <a:endParaRPr lang="pt-BR"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Espaço Reservado para Número de Slide 4"/>
          <p:cNvSpPr>
            <a:spLocks noGrp="1"/>
          </p:cNvSpPr>
          <p:nvPr>
            <p:ph type="sldNum" sz="quarter" idx="11"/>
          </p:nvPr>
        </p:nvSpPr>
        <p:spPr>
          <a:noFill/>
        </p:spPr>
        <p:txBody>
          <a:bodyPr/>
          <a:lstStyle/>
          <a:p>
            <a:fld id="{A6A4D57E-237C-4328-82DE-1D504584342B}" type="slidenum">
              <a:rPr lang="pt-BR" smtClean="0"/>
              <a:pPr/>
              <a:t>28</a:t>
            </a:fld>
            <a:endParaRPr lang="pt-BR" smtClean="0"/>
          </a:p>
        </p:txBody>
      </p:sp>
      <p:sp>
        <p:nvSpPr>
          <p:cNvPr id="28675" name="Rectangle 2"/>
          <p:cNvSpPr>
            <a:spLocks noGrp="1" noChangeArrowheads="1"/>
          </p:cNvSpPr>
          <p:nvPr>
            <p:ph type="title"/>
          </p:nvPr>
        </p:nvSpPr>
        <p:spPr/>
        <p:txBody>
          <a:bodyPr/>
          <a:lstStyle/>
          <a:p>
            <a:r>
              <a:rPr lang="pt-BR" smtClean="0"/>
              <a:t>Implementação: arte</a:t>
            </a:r>
            <a:endParaRPr lang="en-US" smtClean="0"/>
          </a:p>
        </p:txBody>
      </p:sp>
      <p:sp>
        <p:nvSpPr>
          <p:cNvPr id="28676" name="Rectangle 3"/>
          <p:cNvSpPr>
            <a:spLocks noGrp="1" noChangeArrowheads="1"/>
          </p:cNvSpPr>
          <p:nvPr>
            <p:ph type="body" idx="1"/>
          </p:nvPr>
        </p:nvSpPr>
        <p:spPr/>
        <p:txBody>
          <a:bodyPr/>
          <a:lstStyle/>
          <a:p>
            <a:r>
              <a:rPr lang="en-US" smtClean="0"/>
              <a:t>Falaremos depois...</a:t>
            </a:r>
          </a:p>
          <a:p>
            <a:pPr lvl="1"/>
            <a:r>
              <a:rPr lang="en-US" smtClean="0"/>
              <a:t>Do story board...</a:t>
            </a:r>
            <a:br>
              <a:rPr lang="en-US" smtClean="0"/>
            </a:br>
            <a:r>
              <a:rPr lang="en-US" smtClean="0"/>
              <a:t>à arte final</a:t>
            </a:r>
          </a:p>
        </p:txBody>
      </p:sp>
      <p:pic>
        <p:nvPicPr>
          <p:cNvPr id="28677" name="Picture 4" descr="pt_esboco_B"/>
          <p:cNvPicPr>
            <a:picLocks noChangeAspect="1" noChangeArrowheads="1"/>
          </p:cNvPicPr>
          <p:nvPr/>
        </p:nvPicPr>
        <p:blipFill>
          <a:blip r:embed="rId2" cstate="print"/>
          <a:srcRect/>
          <a:stretch>
            <a:fillRect/>
          </a:stretch>
        </p:blipFill>
        <p:spPr bwMode="auto">
          <a:xfrm>
            <a:off x="4724400" y="1677988"/>
            <a:ext cx="4343400" cy="2205037"/>
          </a:xfrm>
          <a:prstGeom prst="rect">
            <a:avLst/>
          </a:prstGeom>
          <a:noFill/>
          <a:ln w="9525">
            <a:solidFill>
              <a:schemeClr val="tx1"/>
            </a:solidFill>
            <a:miter lim="800000"/>
            <a:headEnd/>
            <a:tailEnd/>
          </a:ln>
        </p:spPr>
      </p:pic>
      <p:pic>
        <p:nvPicPr>
          <p:cNvPr id="28678" name="Picture 5" descr="Image2"/>
          <p:cNvPicPr>
            <a:picLocks noChangeAspect="1" noChangeArrowheads="1"/>
          </p:cNvPicPr>
          <p:nvPr/>
        </p:nvPicPr>
        <p:blipFill>
          <a:blip r:embed="rId3" cstate="print"/>
          <a:srcRect/>
          <a:stretch>
            <a:fillRect/>
          </a:stretch>
        </p:blipFill>
        <p:spPr bwMode="auto">
          <a:xfrm>
            <a:off x="4648200" y="4040188"/>
            <a:ext cx="4495800" cy="2817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Espaço Reservado para Número de Slide 5"/>
          <p:cNvSpPr>
            <a:spLocks noGrp="1"/>
          </p:cNvSpPr>
          <p:nvPr>
            <p:ph type="sldNum" sz="quarter" idx="11"/>
          </p:nvPr>
        </p:nvSpPr>
        <p:spPr>
          <a:noFill/>
        </p:spPr>
        <p:txBody>
          <a:bodyPr/>
          <a:lstStyle/>
          <a:p>
            <a:fld id="{B5F17844-AA48-4FC1-9999-37EF1E35C8D0}" type="slidenum">
              <a:rPr lang="pt-BR" smtClean="0"/>
              <a:pPr/>
              <a:t>29</a:t>
            </a:fld>
            <a:endParaRPr lang="pt-BR" smtClean="0"/>
          </a:p>
        </p:txBody>
      </p:sp>
      <p:sp>
        <p:nvSpPr>
          <p:cNvPr id="29699" name="Rectangle 2"/>
          <p:cNvSpPr>
            <a:spLocks noGrp="1" noChangeArrowheads="1"/>
          </p:cNvSpPr>
          <p:nvPr>
            <p:ph type="title"/>
          </p:nvPr>
        </p:nvSpPr>
        <p:spPr/>
        <p:txBody>
          <a:bodyPr/>
          <a:lstStyle/>
          <a:p>
            <a:r>
              <a:rPr lang="pt-BR" smtClean="0"/>
              <a:t>Ferramentas de arte</a:t>
            </a:r>
          </a:p>
        </p:txBody>
      </p:sp>
      <p:sp>
        <p:nvSpPr>
          <p:cNvPr id="29700" name="Rectangle 3"/>
          <p:cNvSpPr>
            <a:spLocks noGrp="1" noChangeArrowheads="1"/>
          </p:cNvSpPr>
          <p:nvPr>
            <p:ph type="body" sz="half" idx="1"/>
          </p:nvPr>
        </p:nvSpPr>
        <p:spPr/>
        <p:txBody>
          <a:bodyPr/>
          <a:lstStyle/>
          <a:p>
            <a:r>
              <a:rPr lang="pt-BR" sz="2200" smtClean="0"/>
              <a:t>Virtools Dev (virtools.com)</a:t>
            </a:r>
          </a:p>
          <a:p>
            <a:endParaRPr lang="pt-BR" sz="2200" smtClean="0"/>
          </a:p>
        </p:txBody>
      </p:sp>
      <p:pic>
        <p:nvPicPr>
          <p:cNvPr id="29701" name="Picture 4" descr="virtools"/>
          <p:cNvPicPr>
            <a:picLocks noChangeAspect="1" noChangeArrowheads="1"/>
          </p:cNvPicPr>
          <p:nvPr/>
        </p:nvPicPr>
        <p:blipFill>
          <a:blip r:embed="rId2" cstate="print"/>
          <a:srcRect/>
          <a:stretch>
            <a:fillRect/>
          </a:stretch>
        </p:blipFill>
        <p:spPr bwMode="auto">
          <a:xfrm>
            <a:off x="381000" y="2971800"/>
            <a:ext cx="3886200" cy="3109913"/>
          </a:xfrm>
          <a:prstGeom prst="rect">
            <a:avLst/>
          </a:prstGeom>
          <a:noFill/>
          <a:ln w="9525">
            <a:noFill/>
            <a:miter lim="800000"/>
            <a:headEnd/>
            <a:tailEnd/>
          </a:ln>
        </p:spPr>
      </p:pic>
      <p:pic>
        <p:nvPicPr>
          <p:cNvPr id="29702" name="Picture 5" descr="3dsmax5beta_image11"/>
          <p:cNvPicPr>
            <a:picLocks noChangeAspect="1" noChangeArrowheads="1"/>
          </p:cNvPicPr>
          <p:nvPr/>
        </p:nvPicPr>
        <p:blipFill>
          <a:blip r:embed="rId3" cstate="print"/>
          <a:srcRect/>
          <a:stretch>
            <a:fillRect/>
          </a:stretch>
        </p:blipFill>
        <p:spPr bwMode="auto">
          <a:xfrm>
            <a:off x="4800600" y="2971800"/>
            <a:ext cx="4086225" cy="3065463"/>
          </a:xfrm>
          <a:prstGeom prst="rect">
            <a:avLst/>
          </a:prstGeom>
          <a:noFill/>
          <a:ln w="9525">
            <a:noFill/>
            <a:miter lim="800000"/>
            <a:headEnd/>
            <a:tailEnd/>
          </a:ln>
        </p:spPr>
      </p:pic>
      <p:sp>
        <p:nvSpPr>
          <p:cNvPr id="29703" name="Rectangle 6"/>
          <p:cNvSpPr>
            <a:spLocks noGrp="1" noChangeArrowheads="1"/>
          </p:cNvSpPr>
          <p:nvPr>
            <p:ph type="body" sz="half" idx="2"/>
          </p:nvPr>
        </p:nvSpPr>
        <p:spPr/>
        <p:txBody>
          <a:bodyPr/>
          <a:lstStyle/>
          <a:p>
            <a:r>
              <a:rPr lang="pt-BR" sz="2200" smtClean="0"/>
              <a:t>3DS Max (discreet.com)</a:t>
            </a:r>
          </a:p>
          <a:p>
            <a:endParaRPr lang="en-US" sz="2200" smtClean="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Espaço Reservado para Número de Slide 4"/>
          <p:cNvSpPr>
            <a:spLocks noGrp="1"/>
          </p:cNvSpPr>
          <p:nvPr>
            <p:ph type="sldNum" sz="quarter" idx="11"/>
          </p:nvPr>
        </p:nvSpPr>
        <p:spPr>
          <a:noFill/>
        </p:spPr>
        <p:txBody>
          <a:bodyPr/>
          <a:lstStyle/>
          <a:p>
            <a:fld id="{2D735436-1D4F-48DB-8F02-C2ACF8B1109B}" type="slidenum">
              <a:rPr lang="pt-BR" smtClean="0"/>
              <a:pPr/>
              <a:t>3</a:t>
            </a:fld>
            <a:endParaRPr lang="pt-BR" smtClean="0"/>
          </a:p>
        </p:txBody>
      </p:sp>
      <p:sp>
        <p:nvSpPr>
          <p:cNvPr id="5123" name="Rectangle 2050"/>
          <p:cNvSpPr>
            <a:spLocks noGrp="1" noChangeArrowheads="1"/>
          </p:cNvSpPr>
          <p:nvPr>
            <p:ph type="title"/>
          </p:nvPr>
        </p:nvSpPr>
        <p:spPr/>
        <p:txBody>
          <a:bodyPr/>
          <a:lstStyle/>
          <a:p>
            <a:r>
              <a:rPr lang="pt-BR" smtClean="0"/>
              <a:t>Importância Acadêmica</a:t>
            </a:r>
          </a:p>
        </p:txBody>
      </p:sp>
      <p:sp>
        <p:nvSpPr>
          <p:cNvPr id="5124" name="Rectangle 2051"/>
          <p:cNvSpPr>
            <a:spLocks noGrp="1" noChangeArrowheads="1"/>
          </p:cNvSpPr>
          <p:nvPr>
            <p:ph type="body" idx="1"/>
          </p:nvPr>
        </p:nvSpPr>
        <p:spPr>
          <a:xfrm>
            <a:off x="304800" y="1638300"/>
            <a:ext cx="8686800" cy="4457700"/>
          </a:xfrm>
        </p:spPr>
        <p:txBody>
          <a:bodyPr/>
          <a:lstStyle/>
          <a:p>
            <a:r>
              <a:rPr lang="pt-BR" smtClean="0"/>
              <a:t>Um desafio inter-disciplinar</a:t>
            </a:r>
          </a:p>
          <a:p>
            <a:pPr lvl="1"/>
            <a:r>
              <a:rPr lang="pt-BR" smtClean="0"/>
              <a:t>Computação: Computação Gráfica, IA, Eng. Software...</a:t>
            </a:r>
          </a:p>
          <a:p>
            <a:pPr lvl="1"/>
            <a:r>
              <a:rPr lang="pt-BR" smtClean="0"/>
              <a:t>Arte: Design gráfico, Sonorização e trilhas musicais, Vídeo e Roteiro</a:t>
            </a:r>
          </a:p>
          <a:p>
            <a:pPr lvl="1"/>
            <a:r>
              <a:rPr lang="pt-BR" smtClean="0"/>
              <a:t>Modelagem: Psicologia, Sociologia, Arte Militar, ...</a:t>
            </a:r>
          </a:p>
          <a:p>
            <a:pPr lvl="1"/>
            <a:r>
              <a:rPr lang="pt-BR" smtClean="0"/>
              <a:t>Entretenimento: Game design e level design</a:t>
            </a:r>
          </a:p>
          <a:p>
            <a:r>
              <a:rPr lang="pt-BR" smtClean="0"/>
              <a:t>Aplicação “limite” para a computação</a:t>
            </a:r>
          </a:p>
          <a:p>
            <a:pPr lvl="1"/>
            <a:r>
              <a:rPr lang="pt-BR" smtClean="0"/>
              <a:t>Realismo =&gt; altos requisitos gráficos e sonoros  </a:t>
            </a:r>
          </a:p>
          <a:p>
            <a:pPr lvl="1"/>
            <a:r>
              <a:rPr lang="pt-BR" smtClean="0"/>
              <a:t>Algoritmos complexos, alto uso de memória e rede sob fortes restrições temporais </a:t>
            </a:r>
          </a:p>
          <a:p>
            <a:pPr lvl="1"/>
            <a:r>
              <a:rPr lang="pt-BR" smtClean="0"/>
              <a:t>Do baixo ao alto nível: da placa aceleradora ao 3D studio</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Espaço Reservado para Número de Slide 4"/>
          <p:cNvSpPr>
            <a:spLocks noGrp="1"/>
          </p:cNvSpPr>
          <p:nvPr>
            <p:ph type="sldNum" sz="quarter" idx="11"/>
          </p:nvPr>
        </p:nvSpPr>
        <p:spPr>
          <a:noFill/>
        </p:spPr>
        <p:txBody>
          <a:bodyPr/>
          <a:lstStyle/>
          <a:p>
            <a:fld id="{7DFDCF14-BCC1-45E9-80A7-B0A4F53F327E}" type="slidenum">
              <a:rPr lang="pt-BR" smtClean="0"/>
              <a:pPr/>
              <a:t>30</a:t>
            </a:fld>
            <a:endParaRPr lang="pt-BR" smtClean="0"/>
          </a:p>
        </p:txBody>
      </p:sp>
      <p:sp>
        <p:nvSpPr>
          <p:cNvPr id="30723" name="Rectangle 2"/>
          <p:cNvSpPr>
            <a:spLocks noGrp="1" noChangeArrowheads="1"/>
          </p:cNvSpPr>
          <p:nvPr>
            <p:ph type="title"/>
          </p:nvPr>
        </p:nvSpPr>
        <p:spPr/>
        <p:txBody>
          <a:bodyPr/>
          <a:lstStyle/>
          <a:p>
            <a:r>
              <a:rPr lang="pt-BR" smtClean="0"/>
              <a:t>Implementação</a:t>
            </a:r>
          </a:p>
        </p:txBody>
      </p:sp>
      <p:sp>
        <p:nvSpPr>
          <p:cNvPr id="30724" name="Rectangle 3"/>
          <p:cNvSpPr>
            <a:spLocks noGrp="1" noChangeArrowheads="1"/>
          </p:cNvSpPr>
          <p:nvPr>
            <p:ph type="body" idx="1"/>
          </p:nvPr>
        </p:nvSpPr>
        <p:spPr/>
        <p:txBody>
          <a:bodyPr/>
          <a:lstStyle/>
          <a:p>
            <a:r>
              <a:rPr lang="pt-BR" smtClean="0"/>
              <a:t>Camadas</a:t>
            </a:r>
          </a:p>
        </p:txBody>
      </p:sp>
      <p:sp>
        <p:nvSpPr>
          <p:cNvPr id="30725" name="Freeform 5"/>
          <p:cNvSpPr>
            <a:spLocks/>
          </p:cNvSpPr>
          <p:nvPr/>
        </p:nvSpPr>
        <p:spPr bwMode="auto">
          <a:xfrm>
            <a:off x="2160588" y="4075113"/>
            <a:ext cx="4635500" cy="404812"/>
          </a:xfrm>
          <a:custGeom>
            <a:avLst/>
            <a:gdLst>
              <a:gd name="T0" fmla="*/ 93617781 w 4417"/>
              <a:gd name="T1" fmla="*/ 0 h 512"/>
              <a:gd name="T2" fmla="*/ 75995123 w 4417"/>
              <a:gd name="T3" fmla="*/ 1250015 h 512"/>
              <a:gd name="T4" fmla="*/ 58373498 w 4417"/>
              <a:gd name="T5" fmla="*/ 4376239 h 512"/>
              <a:gd name="T6" fmla="*/ 41852780 w 4417"/>
              <a:gd name="T7" fmla="*/ 9377089 h 512"/>
              <a:gd name="T8" fmla="*/ 28635778 w 4417"/>
              <a:gd name="T9" fmla="*/ 15627956 h 512"/>
              <a:gd name="T10" fmla="*/ 16520721 w 4417"/>
              <a:gd name="T11" fmla="*/ 23755027 h 512"/>
              <a:gd name="T12" fmla="*/ 8811333 w 4417"/>
              <a:gd name="T13" fmla="*/ 33131329 h 512"/>
              <a:gd name="T14" fmla="*/ 2202833 w 4417"/>
              <a:gd name="T15" fmla="*/ 43133817 h 512"/>
              <a:gd name="T16" fmla="*/ 0 w 4417"/>
              <a:gd name="T17" fmla="*/ 53135528 h 512"/>
              <a:gd name="T18" fmla="*/ 0 w 4417"/>
              <a:gd name="T19" fmla="*/ 266928419 h 512"/>
              <a:gd name="T20" fmla="*/ 2202833 w 4417"/>
              <a:gd name="T21" fmla="*/ 278180131 h 512"/>
              <a:gd name="T22" fmla="*/ 8811333 w 4417"/>
              <a:gd name="T23" fmla="*/ 286932605 h 512"/>
              <a:gd name="T24" fmla="*/ 16520721 w 4417"/>
              <a:gd name="T25" fmla="*/ 296308901 h 512"/>
              <a:gd name="T26" fmla="*/ 28635778 w 4417"/>
              <a:gd name="T27" fmla="*/ 303810569 h 512"/>
              <a:gd name="T28" fmla="*/ 41852780 w 4417"/>
              <a:gd name="T29" fmla="*/ 310686835 h 512"/>
              <a:gd name="T30" fmla="*/ 58373498 w 4417"/>
              <a:gd name="T31" fmla="*/ 315063073 h 512"/>
              <a:gd name="T32" fmla="*/ 75995123 w 4417"/>
              <a:gd name="T33" fmla="*/ 318813907 h 512"/>
              <a:gd name="T34" fmla="*/ 93617781 w 4417"/>
              <a:gd name="T35" fmla="*/ 320063921 h 512"/>
              <a:gd name="T36" fmla="*/ 2147483647 w 4417"/>
              <a:gd name="T37" fmla="*/ 320063921 h 512"/>
              <a:gd name="T38" fmla="*/ 2147483647 w 4417"/>
              <a:gd name="T39" fmla="*/ 318813907 h 512"/>
              <a:gd name="T40" fmla="*/ 2147483647 w 4417"/>
              <a:gd name="T41" fmla="*/ 315063073 h 512"/>
              <a:gd name="T42" fmla="*/ 2147483647 w 4417"/>
              <a:gd name="T43" fmla="*/ 310686835 h 512"/>
              <a:gd name="T44" fmla="*/ 2147483647 w 4417"/>
              <a:gd name="T45" fmla="*/ 303810569 h 512"/>
              <a:gd name="T46" fmla="*/ 2147483647 w 4417"/>
              <a:gd name="T47" fmla="*/ 296308901 h 512"/>
              <a:gd name="T48" fmla="*/ 2147483647 w 4417"/>
              <a:gd name="T49" fmla="*/ 286932605 h 512"/>
              <a:gd name="T50" fmla="*/ 2147483647 w 4417"/>
              <a:gd name="T51" fmla="*/ 278180131 h 512"/>
              <a:gd name="T52" fmla="*/ 2147483647 w 4417"/>
              <a:gd name="T53" fmla="*/ 266928419 h 512"/>
              <a:gd name="T54" fmla="*/ 2147483647 w 4417"/>
              <a:gd name="T55" fmla="*/ 53135528 h 512"/>
              <a:gd name="T56" fmla="*/ 2147483647 w 4417"/>
              <a:gd name="T57" fmla="*/ 43133817 h 512"/>
              <a:gd name="T58" fmla="*/ 2147483647 w 4417"/>
              <a:gd name="T59" fmla="*/ 33131329 h 512"/>
              <a:gd name="T60" fmla="*/ 2147483647 w 4417"/>
              <a:gd name="T61" fmla="*/ 23755027 h 512"/>
              <a:gd name="T62" fmla="*/ 2147483647 w 4417"/>
              <a:gd name="T63" fmla="*/ 15627956 h 512"/>
              <a:gd name="T64" fmla="*/ 2147483647 w 4417"/>
              <a:gd name="T65" fmla="*/ 9377089 h 512"/>
              <a:gd name="T66" fmla="*/ 2147483647 w 4417"/>
              <a:gd name="T67" fmla="*/ 4376239 h 512"/>
              <a:gd name="T68" fmla="*/ 2147483647 w 4417"/>
              <a:gd name="T69" fmla="*/ 1250015 h 512"/>
              <a:gd name="T70" fmla="*/ 2147483647 w 4417"/>
              <a:gd name="T71" fmla="*/ 0 h 512"/>
              <a:gd name="T72" fmla="*/ 93617781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7"/>
                </a:lnTo>
                <a:lnTo>
                  <a:pt x="38" y="15"/>
                </a:lnTo>
                <a:lnTo>
                  <a:pt x="26" y="25"/>
                </a:lnTo>
                <a:lnTo>
                  <a:pt x="15" y="38"/>
                </a:lnTo>
                <a:lnTo>
                  <a:pt x="8" y="53"/>
                </a:lnTo>
                <a:lnTo>
                  <a:pt x="2" y="69"/>
                </a:lnTo>
                <a:lnTo>
                  <a:pt x="0" y="85"/>
                </a:lnTo>
                <a:lnTo>
                  <a:pt x="0" y="427"/>
                </a:lnTo>
                <a:lnTo>
                  <a:pt x="2" y="445"/>
                </a:lnTo>
                <a:lnTo>
                  <a:pt x="8" y="459"/>
                </a:lnTo>
                <a:lnTo>
                  <a:pt x="15" y="474"/>
                </a:lnTo>
                <a:lnTo>
                  <a:pt x="26" y="486"/>
                </a:lnTo>
                <a:lnTo>
                  <a:pt x="38" y="497"/>
                </a:lnTo>
                <a:lnTo>
                  <a:pt x="53" y="504"/>
                </a:lnTo>
                <a:lnTo>
                  <a:pt x="69" y="510"/>
                </a:lnTo>
                <a:lnTo>
                  <a:pt x="85" y="512"/>
                </a:lnTo>
                <a:lnTo>
                  <a:pt x="4332" y="512"/>
                </a:lnTo>
                <a:lnTo>
                  <a:pt x="4350" y="510"/>
                </a:lnTo>
                <a:lnTo>
                  <a:pt x="4365" y="504"/>
                </a:lnTo>
                <a:lnTo>
                  <a:pt x="4379" y="497"/>
                </a:lnTo>
                <a:lnTo>
                  <a:pt x="4392" y="486"/>
                </a:lnTo>
                <a:lnTo>
                  <a:pt x="4403" y="474"/>
                </a:lnTo>
                <a:lnTo>
                  <a:pt x="4410" y="459"/>
                </a:lnTo>
                <a:lnTo>
                  <a:pt x="4415" y="445"/>
                </a:lnTo>
                <a:lnTo>
                  <a:pt x="4417" y="427"/>
                </a:lnTo>
                <a:lnTo>
                  <a:pt x="4417" y="85"/>
                </a:lnTo>
                <a:lnTo>
                  <a:pt x="4415" y="69"/>
                </a:lnTo>
                <a:lnTo>
                  <a:pt x="4410" y="53"/>
                </a:lnTo>
                <a:lnTo>
                  <a:pt x="4403" y="38"/>
                </a:lnTo>
                <a:lnTo>
                  <a:pt x="4392" y="25"/>
                </a:lnTo>
                <a:lnTo>
                  <a:pt x="4379" y="15"/>
                </a:lnTo>
                <a:lnTo>
                  <a:pt x="4365" y="7"/>
                </a:lnTo>
                <a:lnTo>
                  <a:pt x="4350" y="2"/>
                </a:lnTo>
                <a:lnTo>
                  <a:pt x="4332" y="0"/>
                </a:lnTo>
                <a:lnTo>
                  <a:pt x="85" y="0"/>
                </a:lnTo>
                <a:close/>
              </a:path>
            </a:pathLst>
          </a:custGeom>
          <a:solidFill>
            <a:srgbClr val="39FFCB"/>
          </a:solidFill>
          <a:ln w="7938">
            <a:solidFill>
              <a:srgbClr val="000000"/>
            </a:solidFill>
            <a:prstDash val="solid"/>
            <a:round/>
            <a:headEnd/>
            <a:tailEnd/>
          </a:ln>
        </p:spPr>
        <p:txBody>
          <a:bodyPr/>
          <a:lstStyle/>
          <a:p>
            <a:endParaRPr lang="pt-BR"/>
          </a:p>
        </p:txBody>
      </p:sp>
      <p:sp>
        <p:nvSpPr>
          <p:cNvPr id="30726" name="Rectangle 6"/>
          <p:cNvSpPr>
            <a:spLocks noChangeArrowheads="1"/>
          </p:cNvSpPr>
          <p:nvPr/>
        </p:nvSpPr>
        <p:spPr bwMode="auto">
          <a:xfrm>
            <a:off x="2928938" y="4111625"/>
            <a:ext cx="2889250" cy="334963"/>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Sistema Operacional</a:t>
            </a:r>
            <a:endParaRPr lang="pt-BR" sz="2400">
              <a:latin typeface="Times New Roman" pitchFamily="18" charset="0"/>
            </a:endParaRPr>
          </a:p>
        </p:txBody>
      </p:sp>
      <p:sp>
        <p:nvSpPr>
          <p:cNvPr id="30727" name="Freeform 7"/>
          <p:cNvSpPr>
            <a:spLocks/>
          </p:cNvSpPr>
          <p:nvPr/>
        </p:nvSpPr>
        <p:spPr bwMode="auto">
          <a:xfrm>
            <a:off x="2160588" y="3600450"/>
            <a:ext cx="4635500" cy="406400"/>
          </a:xfrm>
          <a:custGeom>
            <a:avLst/>
            <a:gdLst>
              <a:gd name="T0" fmla="*/ 93617781 w 4417"/>
              <a:gd name="T1" fmla="*/ 0 h 511"/>
              <a:gd name="T2" fmla="*/ 75995123 w 4417"/>
              <a:gd name="T3" fmla="*/ 1265328 h 511"/>
              <a:gd name="T4" fmla="*/ 58373498 w 4417"/>
              <a:gd name="T5" fmla="*/ 4427454 h 511"/>
              <a:gd name="T6" fmla="*/ 41852780 w 4417"/>
              <a:gd name="T7" fmla="*/ 8854908 h 511"/>
              <a:gd name="T8" fmla="*/ 28635778 w 4417"/>
              <a:gd name="T9" fmla="*/ 15813018 h 511"/>
              <a:gd name="T10" fmla="*/ 16520721 w 4417"/>
              <a:gd name="T11" fmla="*/ 24035658 h 511"/>
              <a:gd name="T12" fmla="*/ 8811333 w 4417"/>
              <a:gd name="T13" fmla="*/ 32890569 h 511"/>
              <a:gd name="T14" fmla="*/ 2202833 w 4417"/>
              <a:gd name="T15" fmla="*/ 43010801 h 511"/>
              <a:gd name="T16" fmla="*/ 0 w 4417"/>
              <a:gd name="T17" fmla="*/ 53763312 h 511"/>
              <a:gd name="T18" fmla="*/ 0 w 4417"/>
              <a:gd name="T19" fmla="*/ 269448007 h 511"/>
              <a:gd name="T20" fmla="*/ 2202833 w 4417"/>
              <a:gd name="T21" fmla="*/ 280833567 h 511"/>
              <a:gd name="T22" fmla="*/ 8811333 w 4417"/>
              <a:gd name="T23" fmla="*/ 290320738 h 511"/>
              <a:gd name="T24" fmla="*/ 16520721 w 4417"/>
              <a:gd name="T25" fmla="*/ 299175643 h 511"/>
              <a:gd name="T26" fmla="*/ 28635778 w 4417"/>
              <a:gd name="T27" fmla="*/ 307398282 h 511"/>
              <a:gd name="T28" fmla="*/ 41852780 w 4417"/>
              <a:gd name="T29" fmla="*/ 314356389 h 511"/>
              <a:gd name="T30" fmla="*/ 58373498 w 4417"/>
              <a:gd name="T31" fmla="*/ 318783842 h 511"/>
              <a:gd name="T32" fmla="*/ 75995123 w 4417"/>
              <a:gd name="T33" fmla="*/ 321945967 h 511"/>
              <a:gd name="T34" fmla="*/ 93617781 w 4417"/>
              <a:gd name="T35" fmla="*/ 323211294 h 511"/>
              <a:gd name="T36" fmla="*/ 2147483647 w 4417"/>
              <a:gd name="T37" fmla="*/ 323211294 h 511"/>
              <a:gd name="T38" fmla="*/ 2147483647 w 4417"/>
              <a:gd name="T39" fmla="*/ 321945967 h 511"/>
              <a:gd name="T40" fmla="*/ 2147483647 w 4417"/>
              <a:gd name="T41" fmla="*/ 318783842 h 511"/>
              <a:gd name="T42" fmla="*/ 2147483647 w 4417"/>
              <a:gd name="T43" fmla="*/ 314356389 h 511"/>
              <a:gd name="T44" fmla="*/ 2147483647 w 4417"/>
              <a:gd name="T45" fmla="*/ 307398282 h 511"/>
              <a:gd name="T46" fmla="*/ 2147483647 w 4417"/>
              <a:gd name="T47" fmla="*/ 299175643 h 511"/>
              <a:gd name="T48" fmla="*/ 2147483647 w 4417"/>
              <a:gd name="T49" fmla="*/ 290320738 h 511"/>
              <a:gd name="T50" fmla="*/ 2147483647 w 4417"/>
              <a:gd name="T51" fmla="*/ 280833567 h 511"/>
              <a:gd name="T52" fmla="*/ 2147483647 w 4417"/>
              <a:gd name="T53" fmla="*/ 269448007 h 511"/>
              <a:gd name="T54" fmla="*/ 2147483647 w 4417"/>
              <a:gd name="T55" fmla="*/ 53763312 h 511"/>
              <a:gd name="T56" fmla="*/ 2147483647 w 4417"/>
              <a:gd name="T57" fmla="*/ 43010801 h 511"/>
              <a:gd name="T58" fmla="*/ 2147483647 w 4417"/>
              <a:gd name="T59" fmla="*/ 32890569 h 511"/>
              <a:gd name="T60" fmla="*/ 2147483647 w 4417"/>
              <a:gd name="T61" fmla="*/ 24035658 h 511"/>
              <a:gd name="T62" fmla="*/ 2147483647 w 4417"/>
              <a:gd name="T63" fmla="*/ 15813018 h 511"/>
              <a:gd name="T64" fmla="*/ 2147483647 w 4417"/>
              <a:gd name="T65" fmla="*/ 8854908 h 511"/>
              <a:gd name="T66" fmla="*/ 2147483647 w 4417"/>
              <a:gd name="T67" fmla="*/ 4427454 h 511"/>
              <a:gd name="T68" fmla="*/ 2147483647 w 4417"/>
              <a:gd name="T69" fmla="*/ 1265328 h 511"/>
              <a:gd name="T70" fmla="*/ 2147483647 w 4417"/>
              <a:gd name="T71" fmla="*/ 0 h 511"/>
              <a:gd name="T72" fmla="*/ 93617781 w 4417"/>
              <a:gd name="T73" fmla="*/ 0 h 5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1"/>
              <a:gd name="T113" fmla="*/ 4417 w 4417"/>
              <a:gd name="T114" fmla="*/ 511 h 5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1">
                <a:moveTo>
                  <a:pt x="85" y="0"/>
                </a:moveTo>
                <a:lnTo>
                  <a:pt x="69" y="2"/>
                </a:lnTo>
                <a:lnTo>
                  <a:pt x="53" y="7"/>
                </a:lnTo>
                <a:lnTo>
                  <a:pt x="38" y="14"/>
                </a:lnTo>
                <a:lnTo>
                  <a:pt x="26" y="25"/>
                </a:lnTo>
                <a:lnTo>
                  <a:pt x="15" y="38"/>
                </a:lnTo>
                <a:lnTo>
                  <a:pt x="8" y="52"/>
                </a:lnTo>
                <a:lnTo>
                  <a:pt x="2" y="68"/>
                </a:lnTo>
                <a:lnTo>
                  <a:pt x="0" y="85"/>
                </a:lnTo>
                <a:lnTo>
                  <a:pt x="0" y="426"/>
                </a:lnTo>
                <a:lnTo>
                  <a:pt x="2" y="444"/>
                </a:lnTo>
                <a:lnTo>
                  <a:pt x="8" y="459"/>
                </a:lnTo>
                <a:lnTo>
                  <a:pt x="15" y="473"/>
                </a:lnTo>
                <a:lnTo>
                  <a:pt x="26" y="486"/>
                </a:lnTo>
                <a:lnTo>
                  <a:pt x="38" y="497"/>
                </a:lnTo>
                <a:lnTo>
                  <a:pt x="53" y="504"/>
                </a:lnTo>
                <a:lnTo>
                  <a:pt x="69" y="509"/>
                </a:lnTo>
                <a:lnTo>
                  <a:pt x="85" y="511"/>
                </a:lnTo>
                <a:lnTo>
                  <a:pt x="4332" y="511"/>
                </a:lnTo>
                <a:lnTo>
                  <a:pt x="4350" y="509"/>
                </a:lnTo>
                <a:lnTo>
                  <a:pt x="4365" y="504"/>
                </a:lnTo>
                <a:lnTo>
                  <a:pt x="4379" y="497"/>
                </a:lnTo>
                <a:lnTo>
                  <a:pt x="4392" y="486"/>
                </a:lnTo>
                <a:lnTo>
                  <a:pt x="4403" y="473"/>
                </a:lnTo>
                <a:lnTo>
                  <a:pt x="4410" y="459"/>
                </a:lnTo>
                <a:lnTo>
                  <a:pt x="4415" y="444"/>
                </a:lnTo>
                <a:lnTo>
                  <a:pt x="4417" y="426"/>
                </a:lnTo>
                <a:lnTo>
                  <a:pt x="4417" y="85"/>
                </a:lnTo>
                <a:lnTo>
                  <a:pt x="4415" y="68"/>
                </a:lnTo>
                <a:lnTo>
                  <a:pt x="4410" y="52"/>
                </a:lnTo>
                <a:lnTo>
                  <a:pt x="4403" y="38"/>
                </a:lnTo>
                <a:lnTo>
                  <a:pt x="4392" y="25"/>
                </a:lnTo>
                <a:lnTo>
                  <a:pt x="4379" y="14"/>
                </a:lnTo>
                <a:lnTo>
                  <a:pt x="4365" y="7"/>
                </a:lnTo>
                <a:lnTo>
                  <a:pt x="4350" y="2"/>
                </a:lnTo>
                <a:lnTo>
                  <a:pt x="4332" y="0"/>
                </a:lnTo>
                <a:lnTo>
                  <a:pt x="85" y="0"/>
                </a:lnTo>
                <a:close/>
              </a:path>
            </a:pathLst>
          </a:custGeom>
          <a:solidFill>
            <a:srgbClr val="91FFE2"/>
          </a:solidFill>
          <a:ln w="7938">
            <a:solidFill>
              <a:srgbClr val="000000"/>
            </a:solidFill>
            <a:prstDash val="solid"/>
            <a:round/>
            <a:headEnd/>
            <a:tailEnd/>
          </a:ln>
        </p:spPr>
        <p:txBody>
          <a:bodyPr/>
          <a:lstStyle/>
          <a:p>
            <a:endParaRPr lang="pt-BR"/>
          </a:p>
        </p:txBody>
      </p:sp>
      <p:sp>
        <p:nvSpPr>
          <p:cNvPr id="30728" name="Rectangle 8"/>
          <p:cNvSpPr>
            <a:spLocks noChangeArrowheads="1"/>
          </p:cNvSpPr>
          <p:nvPr/>
        </p:nvSpPr>
        <p:spPr bwMode="auto">
          <a:xfrm>
            <a:off x="3611563" y="3636963"/>
            <a:ext cx="1501775" cy="334962"/>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Bibliotecas</a:t>
            </a:r>
            <a:endParaRPr lang="pt-BR" sz="2400">
              <a:latin typeface="Times New Roman" pitchFamily="18" charset="0"/>
            </a:endParaRPr>
          </a:p>
        </p:txBody>
      </p:sp>
      <p:sp>
        <p:nvSpPr>
          <p:cNvPr id="30729" name="Freeform 9"/>
          <p:cNvSpPr>
            <a:spLocks/>
          </p:cNvSpPr>
          <p:nvPr/>
        </p:nvSpPr>
        <p:spPr bwMode="auto">
          <a:xfrm>
            <a:off x="2160588" y="3127375"/>
            <a:ext cx="4648200" cy="406400"/>
          </a:xfrm>
          <a:custGeom>
            <a:avLst/>
            <a:gdLst>
              <a:gd name="T0" fmla="*/ 94131040 w 4417"/>
              <a:gd name="T1" fmla="*/ 0 h 512"/>
              <a:gd name="T2" fmla="*/ 76412745 w 4417"/>
              <a:gd name="T3" fmla="*/ 1260475 h 512"/>
              <a:gd name="T4" fmla="*/ 58693381 w 4417"/>
              <a:gd name="T5" fmla="*/ 5040312 h 512"/>
              <a:gd name="T6" fmla="*/ 42082151 w 4417"/>
              <a:gd name="T7" fmla="*/ 9450386 h 512"/>
              <a:gd name="T8" fmla="*/ 28793158 w 4417"/>
              <a:gd name="T9" fmla="*/ 16380617 h 512"/>
              <a:gd name="T10" fmla="*/ 16611234 w 4417"/>
              <a:gd name="T11" fmla="*/ 23941082 h 512"/>
              <a:gd name="T12" fmla="*/ 8859678 w 4417"/>
              <a:gd name="T13" fmla="*/ 33392265 h 512"/>
              <a:gd name="T14" fmla="*/ 2215183 w 4417"/>
              <a:gd name="T15" fmla="*/ 43472885 h 512"/>
              <a:gd name="T16" fmla="*/ 0 w 4417"/>
              <a:gd name="T17" fmla="*/ 53553518 h 512"/>
              <a:gd name="T18" fmla="*/ 0 w 4417"/>
              <a:gd name="T19" fmla="*/ 269026452 h 512"/>
              <a:gd name="T20" fmla="*/ 2215183 w 4417"/>
              <a:gd name="T21" fmla="*/ 280367547 h 512"/>
              <a:gd name="T22" fmla="*/ 8859678 w 4417"/>
              <a:gd name="T23" fmla="*/ 289187693 h 512"/>
              <a:gd name="T24" fmla="*/ 16611234 w 4417"/>
              <a:gd name="T25" fmla="*/ 298638076 h 512"/>
              <a:gd name="T26" fmla="*/ 28793158 w 4417"/>
              <a:gd name="T27" fmla="*/ 306198541 h 512"/>
              <a:gd name="T28" fmla="*/ 42082151 w 4417"/>
              <a:gd name="T29" fmla="*/ 313129562 h 512"/>
              <a:gd name="T30" fmla="*/ 58693381 w 4417"/>
              <a:gd name="T31" fmla="*/ 318169873 h 512"/>
              <a:gd name="T32" fmla="*/ 76412745 w 4417"/>
              <a:gd name="T33" fmla="*/ 321319471 h 512"/>
              <a:gd name="T34" fmla="*/ 94131040 w 4417"/>
              <a:gd name="T35" fmla="*/ 322579945 h 512"/>
              <a:gd name="T36" fmla="*/ 2147483647 w 4417"/>
              <a:gd name="T37" fmla="*/ 322579945 h 512"/>
              <a:gd name="T38" fmla="*/ 2147483647 w 4417"/>
              <a:gd name="T39" fmla="*/ 321319471 h 512"/>
              <a:gd name="T40" fmla="*/ 2147483647 w 4417"/>
              <a:gd name="T41" fmla="*/ 318169873 h 512"/>
              <a:gd name="T42" fmla="*/ 2147483647 w 4417"/>
              <a:gd name="T43" fmla="*/ 313129562 h 512"/>
              <a:gd name="T44" fmla="*/ 2147483647 w 4417"/>
              <a:gd name="T45" fmla="*/ 306198541 h 512"/>
              <a:gd name="T46" fmla="*/ 2147483647 w 4417"/>
              <a:gd name="T47" fmla="*/ 298638076 h 512"/>
              <a:gd name="T48" fmla="*/ 2147483647 w 4417"/>
              <a:gd name="T49" fmla="*/ 289187693 h 512"/>
              <a:gd name="T50" fmla="*/ 2147483647 w 4417"/>
              <a:gd name="T51" fmla="*/ 280367547 h 512"/>
              <a:gd name="T52" fmla="*/ 2147483647 w 4417"/>
              <a:gd name="T53" fmla="*/ 269026452 h 512"/>
              <a:gd name="T54" fmla="*/ 2147483647 w 4417"/>
              <a:gd name="T55" fmla="*/ 53553518 h 512"/>
              <a:gd name="T56" fmla="*/ 2147483647 w 4417"/>
              <a:gd name="T57" fmla="*/ 43472885 h 512"/>
              <a:gd name="T58" fmla="*/ 2147483647 w 4417"/>
              <a:gd name="T59" fmla="*/ 33392265 h 512"/>
              <a:gd name="T60" fmla="*/ 2147483647 w 4417"/>
              <a:gd name="T61" fmla="*/ 23941082 h 512"/>
              <a:gd name="T62" fmla="*/ 2147483647 w 4417"/>
              <a:gd name="T63" fmla="*/ 16380617 h 512"/>
              <a:gd name="T64" fmla="*/ 2147483647 w 4417"/>
              <a:gd name="T65" fmla="*/ 9450386 h 512"/>
              <a:gd name="T66" fmla="*/ 2147483647 w 4417"/>
              <a:gd name="T67" fmla="*/ 5040312 h 512"/>
              <a:gd name="T68" fmla="*/ 2147483647 w 4417"/>
              <a:gd name="T69" fmla="*/ 1260475 h 512"/>
              <a:gd name="T70" fmla="*/ 2147483647 w 4417"/>
              <a:gd name="T71" fmla="*/ 0 h 512"/>
              <a:gd name="T72" fmla="*/ 94131040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8"/>
                </a:lnTo>
                <a:lnTo>
                  <a:pt x="38" y="15"/>
                </a:lnTo>
                <a:lnTo>
                  <a:pt x="26" y="26"/>
                </a:lnTo>
                <a:lnTo>
                  <a:pt x="15" y="38"/>
                </a:lnTo>
                <a:lnTo>
                  <a:pt x="8" y="53"/>
                </a:lnTo>
                <a:lnTo>
                  <a:pt x="2" y="69"/>
                </a:lnTo>
                <a:lnTo>
                  <a:pt x="0" y="85"/>
                </a:lnTo>
                <a:lnTo>
                  <a:pt x="0" y="427"/>
                </a:lnTo>
                <a:lnTo>
                  <a:pt x="2" y="445"/>
                </a:lnTo>
                <a:lnTo>
                  <a:pt x="8" y="459"/>
                </a:lnTo>
                <a:lnTo>
                  <a:pt x="15" y="474"/>
                </a:lnTo>
                <a:lnTo>
                  <a:pt x="26" y="486"/>
                </a:lnTo>
                <a:lnTo>
                  <a:pt x="38" y="497"/>
                </a:lnTo>
                <a:lnTo>
                  <a:pt x="53" y="505"/>
                </a:lnTo>
                <a:lnTo>
                  <a:pt x="69" y="510"/>
                </a:lnTo>
                <a:lnTo>
                  <a:pt x="85" y="512"/>
                </a:lnTo>
                <a:lnTo>
                  <a:pt x="4332" y="512"/>
                </a:lnTo>
                <a:lnTo>
                  <a:pt x="4350" y="510"/>
                </a:lnTo>
                <a:lnTo>
                  <a:pt x="4365" y="505"/>
                </a:lnTo>
                <a:lnTo>
                  <a:pt x="4379" y="497"/>
                </a:lnTo>
                <a:lnTo>
                  <a:pt x="4392" y="486"/>
                </a:lnTo>
                <a:lnTo>
                  <a:pt x="4403" y="474"/>
                </a:lnTo>
                <a:lnTo>
                  <a:pt x="4410" y="459"/>
                </a:lnTo>
                <a:lnTo>
                  <a:pt x="4415" y="445"/>
                </a:lnTo>
                <a:lnTo>
                  <a:pt x="4417" y="427"/>
                </a:lnTo>
                <a:lnTo>
                  <a:pt x="4417" y="85"/>
                </a:lnTo>
                <a:lnTo>
                  <a:pt x="4415" y="69"/>
                </a:lnTo>
                <a:lnTo>
                  <a:pt x="4410" y="53"/>
                </a:lnTo>
                <a:lnTo>
                  <a:pt x="4403" y="38"/>
                </a:lnTo>
                <a:lnTo>
                  <a:pt x="4392" y="26"/>
                </a:lnTo>
                <a:lnTo>
                  <a:pt x="4379" y="15"/>
                </a:lnTo>
                <a:lnTo>
                  <a:pt x="4365" y="8"/>
                </a:lnTo>
                <a:lnTo>
                  <a:pt x="4350" y="2"/>
                </a:lnTo>
                <a:lnTo>
                  <a:pt x="4332" y="0"/>
                </a:lnTo>
                <a:lnTo>
                  <a:pt x="85" y="0"/>
                </a:lnTo>
                <a:close/>
              </a:path>
            </a:pathLst>
          </a:custGeom>
          <a:solidFill>
            <a:srgbClr val="C5FFF0"/>
          </a:solidFill>
          <a:ln w="7938">
            <a:solidFill>
              <a:srgbClr val="000000"/>
            </a:solidFill>
            <a:prstDash val="solid"/>
            <a:round/>
            <a:headEnd/>
            <a:tailEnd/>
          </a:ln>
        </p:spPr>
        <p:txBody>
          <a:bodyPr/>
          <a:lstStyle/>
          <a:p>
            <a:endParaRPr lang="pt-BR"/>
          </a:p>
        </p:txBody>
      </p:sp>
      <p:sp>
        <p:nvSpPr>
          <p:cNvPr id="30730" name="Rectangle 10"/>
          <p:cNvSpPr>
            <a:spLocks noChangeArrowheads="1"/>
          </p:cNvSpPr>
          <p:nvPr/>
        </p:nvSpPr>
        <p:spPr bwMode="auto">
          <a:xfrm>
            <a:off x="3948113" y="3170238"/>
            <a:ext cx="803275" cy="334962"/>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Motor</a:t>
            </a:r>
            <a:endParaRPr lang="pt-BR" sz="2400">
              <a:latin typeface="Times New Roman" pitchFamily="18" charset="0"/>
            </a:endParaRPr>
          </a:p>
        </p:txBody>
      </p:sp>
      <p:sp>
        <p:nvSpPr>
          <p:cNvPr id="30731" name="Freeform 11"/>
          <p:cNvSpPr>
            <a:spLocks/>
          </p:cNvSpPr>
          <p:nvPr/>
        </p:nvSpPr>
        <p:spPr bwMode="auto">
          <a:xfrm>
            <a:off x="2971800" y="2159000"/>
            <a:ext cx="3824288" cy="406400"/>
          </a:xfrm>
          <a:custGeom>
            <a:avLst/>
            <a:gdLst>
              <a:gd name="T0" fmla="*/ 63718507 w 4417"/>
              <a:gd name="T1" fmla="*/ 0 h 512"/>
              <a:gd name="T2" fmla="*/ 51724417 w 4417"/>
              <a:gd name="T3" fmla="*/ 1260475 h 512"/>
              <a:gd name="T4" fmla="*/ 39730340 w 4417"/>
              <a:gd name="T5" fmla="*/ 4410074 h 512"/>
              <a:gd name="T6" fmla="*/ 28486055 w 4417"/>
              <a:gd name="T7" fmla="*/ 9450386 h 512"/>
              <a:gd name="T8" fmla="*/ 19490274 w 4417"/>
              <a:gd name="T9" fmla="*/ 15751174 h 512"/>
              <a:gd name="T10" fmla="*/ 11244288 w 4417"/>
              <a:gd name="T11" fmla="*/ 23941082 h 512"/>
              <a:gd name="T12" fmla="*/ 5996607 w 4417"/>
              <a:gd name="T13" fmla="*/ 33392265 h 512"/>
              <a:gd name="T14" fmla="*/ 1499585 w 4417"/>
              <a:gd name="T15" fmla="*/ 43472885 h 512"/>
              <a:gd name="T16" fmla="*/ 0 w 4417"/>
              <a:gd name="T17" fmla="*/ 53553518 h 512"/>
              <a:gd name="T18" fmla="*/ 0 w 4417"/>
              <a:gd name="T19" fmla="*/ 269026452 h 512"/>
              <a:gd name="T20" fmla="*/ 1499585 w 4417"/>
              <a:gd name="T21" fmla="*/ 280367547 h 512"/>
              <a:gd name="T22" fmla="*/ 5996607 w 4417"/>
              <a:gd name="T23" fmla="*/ 289187693 h 512"/>
              <a:gd name="T24" fmla="*/ 11244288 w 4417"/>
              <a:gd name="T25" fmla="*/ 298638076 h 512"/>
              <a:gd name="T26" fmla="*/ 19490274 w 4417"/>
              <a:gd name="T27" fmla="*/ 306198541 h 512"/>
              <a:gd name="T28" fmla="*/ 28486055 w 4417"/>
              <a:gd name="T29" fmla="*/ 313129562 h 512"/>
              <a:gd name="T30" fmla="*/ 39730340 w 4417"/>
              <a:gd name="T31" fmla="*/ 317539635 h 512"/>
              <a:gd name="T32" fmla="*/ 51724417 w 4417"/>
              <a:gd name="T33" fmla="*/ 321319471 h 512"/>
              <a:gd name="T34" fmla="*/ 63718507 w 4417"/>
              <a:gd name="T35" fmla="*/ 322579945 h 512"/>
              <a:gd name="T36" fmla="*/ 2147483647 w 4417"/>
              <a:gd name="T37" fmla="*/ 322579945 h 512"/>
              <a:gd name="T38" fmla="*/ 2147483647 w 4417"/>
              <a:gd name="T39" fmla="*/ 321319471 h 512"/>
              <a:gd name="T40" fmla="*/ 2147483647 w 4417"/>
              <a:gd name="T41" fmla="*/ 317539635 h 512"/>
              <a:gd name="T42" fmla="*/ 2147483647 w 4417"/>
              <a:gd name="T43" fmla="*/ 313129562 h 512"/>
              <a:gd name="T44" fmla="*/ 2147483647 w 4417"/>
              <a:gd name="T45" fmla="*/ 306198541 h 512"/>
              <a:gd name="T46" fmla="*/ 2147483647 w 4417"/>
              <a:gd name="T47" fmla="*/ 298638076 h 512"/>
              <a:gd name="T48" fmla="*/ 2147483647 w 4417"/>
              <a:gd name="T49" fmla="*/ 289187693 h 512"/>
              <a:gd name="T50" fmla="*/ 2147483647 w 4417"/>
              <a:gd name="T51" fmla="*/ 280367547 h 512"/>
              <a:gd name="T52" fmla="*/ 2147483647 w 4417"/>
              <a:gd name="T53" fmla="*/ 269026452 h 512"/>
              <a:gd name="T54" fmla="*/ 2147483647 w 4417"/>
              <a:gd name="T55" fmla="*/ 53553518 h 512"/>
              <a:gd name="T56" fmla="*/ 2147483647 w 4417"/>
              <a:gd name="T57" fmla="*/ 43472885 h 512"/>
              <a:gd name="T58" fmla="*/ 2147483647 w 4417"/>
              <a:gd name="T59" fmla="*/ 33392265 h 512"/>
              <a:gd name="T60" fmla="*/ 2147483647 w 4417"/>
              <a:gd name="T61" fmla="*/ 23941082 h 512"/>
              <a:gd name="T62" fmla="*/ 2147483647 w 4417"/>
              <a:gd name="T63" fmla="*/ 15751174 h 512"/>
              <a:gd name="T64" fmla="*/ 2147483647 w 4417"/>
              <a:gd name="T65" fmla="*/ 9450386 h 512"/>
              <a:gd name="T66" fmla="*/ 2147483647 w 4417"/>
              <a:gd name="T67" fmla="*/ 4410074 h 512"/>
              <a:gd name="T68" fmla="*/ 2147483647 w 4417"/>
              <a:gd name="T69" fmla="*/ 1260475 h 512"/>
              <a:gd name="T70" fmla="*/ 2147483647 w 4417"/>
              <a:gd name="T71" fmla="*/ 0 h 512"/>
              <a:gd name="T72" fmla="*/ 63718507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7"/>
                </a:lnTo>
                <a:lnTo>
                  <a:pt x="38" y="15"/>
                </a:lnTo>
                <a:lnTo>
                  <a:pt x="26" y="25"/>
                </a:lnTo>
                <a:lnTo>
                  <a:pt x="15" y="38"/>
                </a:lnTo>
                <a:lnTo>
                  <a:pt x="8" y="53"/>
                </a:lnTo>
                <a:lnTo>
                  <a:pt x="2" y="69"/>
                </a:lnTo>
                <a:lnTo>
                  <a:pt x="0" y="85"/>
                </a:lnTo>
                <a:lnTo>
                  <a:pt x="0" y="427"/>
                </a:lnTo>
                <a:lnTo>
                  <a:pt x="2" y="445"/>
                </a:lnTo>
                <a:lnTo>
                  <a:pt x="8" y="459"/>
                </a:lnTo>
                <a:lnTo>
                  <a:pt x="15" y="474"/>
                </a:lnTo>
                <a:lnTo>
                  <a:pt x="26" y="486"/>
                </a:lnTo>
                <a:lnTo>
                  <a:pt x="38" y="497"/>
                </a:lnTo>
                <a:lnTo>
                  <a:pt x="53" y="504"/>
                </a:lnTo>
                <a:lnTo>
                  <a:pt x="69" y="510"/>
                </a:lnTo>
                <a:lnTo>
                  <a:pt x="85" y="512"/>
                </a:lnTo>
                <a:lnTo>
                  <a:pt x="4332" y="512"/>
                </a:lnTo>
                <a:lnTo>
                  <a:pt x="4350" y="510"/>
                </a:lnTo>
                <a:lnTo>
                  <a:pt x="4365" y="504"/>
                </a:lnTo>
                <a:lnTo>
                  <a:pt x="4379" y="497"/>
                </a:lnTo>
                <a:lnTo>
                  <a:pt x="4392" y="486"/>
                </a:lnTo>
                <a:lnTo>
                  <a:pt x="4403" y="474"/>
                </a:lnTo>
                <a:lnTo>
                  <a:pt x="4410" y="459"/>
                </a:lnTo>
                <a:lnTo>
                  <a:pt x="4415" y="445"/>
                </a:lnTo>
                <a:lnTo>
                  <a:pt x="4417" y="427"/>
                </a:lnTo>
                <a:lnTo>
                  <a:pt x="4417" y="85"/>
                </a:lnTo>
                <a:lnTo>
                  <a:pt x="4415" y="69"/>
                </a:lnTo>
                <a:lnTo>
                  <a:pt x="4410" y="53"/>
                </a:lnTo>
                <a:lnTo>
                  <a:pt x="4403" y="38"/>
                </a:lnTo>
                <a:lnTo>
                  <a:pt x="4392" y="25"/>
                </a:lnTo>
                <a:lnTo>
                  <a:pt x="4379" y="15"/>
                </a:lnTo>
                <a:lnTo>
                  <a:pt x="4365" y="7"/>
                </a:lnTo>
                <a:lnTo>
                  <a:pt x="4350" y="2"/>
                </a:lnTo>
                <a:lnTo>
                  <a:pt x="4332" y="0"/>
                </a:lnTo>
                <a:lnTo>
                  <a:pt x="85" y="0"/>
                </a:lnTo>
                <a:close/>
              </a:path>
            </a:pathLst>
          </a:custGeom>
          <a:solidFill>
            <a:srgbClr val="EFFFFF"/>
          </a:solidFill>
          <a:ln w="7938">
            <a:solidFill>
              <a:srgbClr val="000000"/>
            </a:solidFill>
            <a:prstDash val="solid"/>
            <a:round/>
            <a:headEnd/>
            <a:tailEnd/>
          </a:ln>
        </p:spPr>
        <p:txBody>
          <a:bodyPr/>
          <a:lstStyle/>
          <a:p>
            <a:endParaRPr lang="pt-BR"/>
          </a:p>
        </p:txBody>
      </p:sp>
      <p:sp>
        <p:nvSpPr>
          <p:cNvPr id="30732" name="Rectangle 12"/>
          <p:cNvSpPr>
            <a:spLocks noChangeArrowheads="1"/>
          </p:cNvSpPr>
          <p:nvPr/>
        </p:nvSpPr>
        <p:spPr bwMode="auto">
          <a:xfrm>
            <a:off x="4387850" y="2209800"/>
            <a:ext cx="641350" cy="334963"/>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Jogo</a:t>
            </a:r>
            <a:endParaRPr lang="pt-BR" sz="2400">
              <a:latin typeface="Times New Roman" pitchFamily="18" charset="0"/>
            </a:endParaRPr>
          </a:p>
        </p:txBody>
      </p:sp>
      <p:sp>
        <p:nvSpPr>
          <p:cNvPr id="30733" name="Freeform 13"/>
          <p:cNvSpPr>
            <a:spLocks/>
          </p:cNvSpPr>
          <p:nvPr/>
        </p:nvSpPr>
        <p:spPr bwMode="auto">
          <a:xfrm>
            <a:off x="2160588" y="4533900"/>
            <a:ext cx="4635500" cy="404813"/>
          </a:xfrm>
          <a:custGeom>
            <a:avLst/>
            <a:gdLst>
              <a:gd name="T0" fmla="*/ 93617781 w 4417"/>
              <a:gd name="T1" fmla="*/ 0 h 512"/>
              <a:gd name="T2" fmla="*/ 75995123 w 4417"/>
              <a:gd name="T3" fmla="*/ 1250018 h 512"/>
              <a:gd name="T4" fmla="*/ 58373498 w 4417"/>
              <a:gd name="T5" fmla="*/ 5000863 h 512"/>
              <a:gd name="T6" fmla="*/ 41852780 w 4417"/>
              <a:gd name="T7" fmla="*/ 9377112 h 512"/>
              <a:gd name="T8" fmla="*/ 28635778 w 4417"/>
              <a:gd name="T9" fmla="*/ 16253399 h 512"/>
              <a:gd name="T10" fmla="*/ 16520721 w 4417"/>
              <a:gd name="T11" fmla="*/ 23755086 h 512"/>
              <a:gd name="T12" fmla="*/ 8811333 w 4417"/>
              <a:gd name="T13" fmla="*/ 33131411 h 512"/>
              <a:gd name="T14" fmla="*/ 2202833 w 4417"/>
              <a:gd name="T15" fmla="*/ 43133924 h 512"/>
              <a:gd name="T16" fmla="*/ 0 w 4417"/>
              <a:gd name="T17" fmla="*/ 53135659 h 512"/>
              <a:gd name="T18" fmla="*/ 0 w 4417"/>
              <a:gd name="T19" fmla="*/ 266929869 h 512"/>
              <a:gd name="T20" fmla="*/ 2202833 w 4417"/>
              <a:gd name="T21" fmla="*/ 278181609 h 512"/>
              <a:gd name="T22" fmla="*/ 8811333 w 4417"/>
              <a:gd name="T23" fmla="*/ 286933314 h 512"/>
              <a:gd name="T24" fmla="*/ 16520721 w 4417"/>
              <a:gd name="T25" fmla="*/ 296310423 h 512"/>
              <a:gd name="T26" fmla="*/ 28635778 w 4417"/>
              <a:gd name="T27" fmla="*/ 304437515 h 512"/>
              <a:gd name="T28" fmla="*/ 41852780 w 4417"/>
              <a:gd name="T29" fmla="*/ 310688394 h 512"/>
              <a:gd name="T30" fmla="*/ 58373498 w 4417"/>
              <a:gd name="T31" fmla="*/ 315689255 h 512"/>
              <a:gd name="T32" fmla="*/ 75995123 w 4417"/>
              <a:gd name="T33" fmla="*/ 318815485 h 512"/>
              <a:gd name="T34" fmla="*/ 93617781 w 4417"/>
              <a:gd name="T35" fmla="*/ 320065503 h 512"/>
              <a:gd name="T36" fmla="*/ 2147483647 w 4417"/>
              <a:gd name="T37" fmla="*/ 320065503 h 512"/>
              <a:gd name="T38" fmla="*/ 2147483647 w 4417"/>
              <a:gd name="T39" fmla="*/ 318815485 h 512"/>
              <a:gd name="T40" fmla="*/ 2147483647 w 4417"/>
              <a:gd name="T41" fmla="*/ 315689255 h 512"/>
              <a:gd name="T42" fmla="*/ 2147483647 w 4417"/>
              <a:gd name="T43" fmla="*/ 310688394 h 512"/>
              <a:gd name="T44" fmla="*/ 2147483647 w 4417"/>
              <a:gd name="T45" fmla="*/ 304437515 h 512"/>
              <a:gd name="T46" fmla="*/ 2147483647 w 4417"/>
              <a:gd name="T47" fmla="*/ 296310423 h 512"/>
              <a:gd name="T48" fmla="*/ 2147483647 w 4417"/>
              <a:gd name="T49" fmla="*/ 286933314 h 512"/>
              <a:gd name="T50" fmla="*/ 2147483647 w 4417"/>
              <a:gd name="T51" fmla="*/ 278181609 h 512"/>
              <a:gd name="T52" fmla="*/ 2147483647 w 4417"/>
              <a:gd name="T53" fmla="*/ 266929869 h 512"/>
              <a:gd name="T54" fmla="*/ 2147483647 w 4417"/>
              <a:gd name="T55" fmla="*/ 53135659 h 512"/>
              <a:gd name="T56" fmla="*/ 2147483647 w 4417"/>
              <a:gd name="T57" fmla="*/ 43133924 h 512"/>
              <a:gd name="T58" fmla="*/ 2147483647 w 4417"/>
              <a:gd name="T59" fmla="*/ 33131411 h 512"/>
              <a:gd name="T60" fmla="*/ 2147483647 w 4417"/>
              <a:gd name="T61" fmla="*/ 23755086 h 512"/>
              <a:gd name="T62" fmla="*/ 2147483647 w 4417"/>
              <a:gd name="T63" fmla="*/ 16253399 h 512"/>
              <a:gd name="T64" fmla="*/ 2147483647 w 4417"/>
              <a:gd name="T65" fmla="*/ 9377112 h 512"/>
              <a:gd name="T66" fmla="*/ 2147483647 w 4417"/>
              <a:gd name="T67" fmla="*/ 5000863 h 512"/>
              <a:gd name="T68" fmla="*/ 2147483647 w 4417"/>
              <a:gd name="T69" fmla="*/ 1250018 h 512"/>
              <a:gd name="T70" fmla="*/ 2147483647 w 4417"/>
              <a:gd name="T71" fmla="*/ 0 h 512"/>
              <a:gd name="T72" fmla="*/ 93617781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8"/>
                </a:lnTo>
                <a:lnTo>
                  <a:pt x="38" y="15"/>
                </a:lnTo>
                <a:lnTo>
                  <a:pt x="26" y="26"/>
                </a:lnTo>
                <a:lnTo>
                  <a:pt x="15" y="38"/>
                </a:lnTo>
                <a:lnTo>
                  <a:pt x="8" y="53"/>
                </a:lnTo>
                <a:lnTo>
                  <a:pt x="2" y="69"/>
                </a:lnTo>
                <a:lnTo>
                  <a:pt x="0" y="85"/>
                </a:lnTo>
                <a:lnTo>
                  <a:pt x="0" y="427"/>
                </a:lnTo>
                <a:lnTo>
                  <a:pt x="2" y="445"/>
                </a:lnTo>
                <a:lnTo>
                  <a:pt x="8" y="459"/>
                </a:lnTo>
                <a:lnTo>
                  <a:pt x="15" y="474"/>
                </a:lnTo>
                <a:lnTo>
                  <a:pt x="26" y="487"/>
                </a:lnTo>
                <a:lnTo>
                  <a:pt x="38" y="497"/>
                </a:lnTo>
                <a:lnTo>
                  <a:pt x="53" y="505"/>
                </a:lnTo>
                <a:lnTo>
                  <a:pt x="69" y="510"/>
                </a:lnTo>
                <a:lnTo>
                  <a:pt x="85" y="512"/>
                </a:lnTo>
                <a:lnTo>
                  <a:pt x="4332" y="512"/>
                </a:lnTo>
                <a:lnTo>
                  <a:pt x="4350" y="510"/>
                </a:lnTo>
                <a:lnTo>
                  <a:pt x="4365" y="505"/>
                </a:lnTo>
                <a:lnTo>
                  <a:pt x="4379" y="497"/>
                </a:lnTo>
                <a:lnTo>
                  <a:pt x="4392" y="487"/>
                </a:lnTo>
                <a:lnTo>
                  <a:pt x="4403" y="474"/>
                </a:lnTo>
                <a:lnTo>
                  <a:pt x="4410" y="459"/>
                </a:lnTo>
                <a:lnTo>
                  <a:pt x="4415" y="445"/>
                </a:lnTo>
                <a:lnTo>
                  <a:pt x="4417" y="427"/>
                </a:lnTo>
                <a:lnTo>
                  <a:pt x="4417" y="85"/>
                </a:lnTo>
                <a:lnTo>
                  <a:pt x="4415" y="69"/>
                </a:lnTo>
                <a:lnTo>
                  <a:pt x="4410" y="53"/>
                </a:lnTo>
                <a:lnTo>
                  <a:pt x="4403" y="38"/>
                </a:lnTo>
                <a:lnTo>
                  <a:pt x="4392" y="26"/>
                </a:lnTo>
                <a:lnTo>
                  <a:pt x="4379" y="15"/>
                </a:lnTo>
                <a:lnTo>
                  <a:pt x="4365" y="8"/>
                </a:lnTo>
                <a:lnTo>
                  <a:pt x="4350" y="2"/>
                </a:lnTo>
                <a:lnTo>
                  <a:pt x="4332" y="0"/>
                </a:lnTo>
                <a:lnTo>
                  <a:pt x="85" y="0"/>
                </a:lnTo>
                <a:close/>
              </a:path>
            </a:pathLst>
          </a:custGeom>
          <a:solidFill>
            <a:srgbClr val="00F0B1"/>
          </a:solidFill>
          <a:ln w="7938">
            <a:solidFill>
              <a:srgbClr val="000000"/>
            </a:solidFill>
            <a:prstDash val="solid"/>
            <a:round/>
            <a:headEnd/>
            <a:tailEnd/>
          </a:ln>
        </p:spPr>
        <p:txBody>
          <a:bodyPr/>
          <a:lstStyle/>
          <a:p>
            <a:endParaRPr lang="pt-BR"/>
          </a:p>
        </p:txBody>
      </p:sp>
      <p:sp>
        <p:nvSpPr>
          <p:cNvPr id="30734" name="Rectangle 14"/>
          <p:cNvSpPr>
            <a:spLocks noChangeArrowheads="1"/>
          </p:cNvSpPr>
          <p:nvPr/>
        </p:nvSpPr>
        <p:spPr bwMode="auto">
          <a:xfrm>
            <a:off x="2922588" y="4570413"/>
            <a:ext cx="2913062" cy="334962"/>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Hardware (+ placas)</a:t>
            </a:r>
            <a:endParaRPr lang="pt-BR" sz="2400">
              <a:latin typeface="Times New Roman" pitchFamily="18" charset="0"/>
            </a:endParaRPr>
          </a:p>
        </p:txBody>
      </p:sp>
      <p:sp>
        <p:nvSpPr>
          <p:cNvPr id="30735" name="Text Box 15"/>
          <p:cNvSpPr txBox="1">
            <a:spLocks noChangeArrowheads="1"/>
          </p:cNvSpPr>
          <p:nvPr/>
        </p:nvSpPr>
        <p:spPr bwMode="auto">
          <a:xfrm>
            <a:off x="6824663" y="3627438"/>
            <a:ext cx="2395537" cy="396875"/>
          </a:xfrm>
          <a:prstGeom prst="rect">
            <a:avLst/>
          </a:prstGeom>
          <a:noFill/>
          <a:ln w="12700">
            <a:noFill/>
            <a:miter lim="800000"/>
            <a:headEnd type="none" w="sm" len="sm"/>
            <a:tailEnd type="none" w="sm" len="sm"/>
          </a:ln>
        </p:spPr>
        <p:txBody>
          <a:bodyPr wrap="none">
            <a:spAutoFit/>
          </a:bodyPr>
          <a:lstStyle/>
          <a:p>
            <a:r>
              <a:rPr lang="pt-BR"/>
              <a:t>DirectX, OpenGL,...</a:t>
            </a:r>
          </a:p>
        </p:txBody>
      </p:sp>
      <p:sp>
        <p:nvSpPr>
          <p:cNvPr id="30736" name="Text Box 16"/>
          <p:cNvSpPr txBox="1">
            <a:spLocks noChangeArrowheads="1"/>
          </p:cNvSpPr>
          <p:nvPr/>
        </p:nvSpPr>
        <p:spPr bwMode="auto">
          <a:xfrm>
            <a:off x="6840538" y="4084638"/>
            <a:ext cx="2243137" cy="396875"/>
          </a:xfrm>
          <a:prstGeom prst="rect">
            <a:avLst/>
          </a:prstGeom>
          <a:noFill/>
          <a:ln w="12700">
            <a:noFill/>
            <a:miter lim="800000"/>
            <a:headEnd type="none" w="sm" len="sm"/>
            <a:tailEnd type="none" w="sm" len="sm"/>
          </a:ln>
        </p:spPr>
        <p:txBody>
          <a:bodyPr wrap="none">
            <a:spAutoFit/>
          </a:bodyPr>
          <a:lstStyle/>
          <a:p>
            <a:r>
              <a:rPr lang="pt-BR"/>
              <a:t>Windows, Linux,...</a:t>
            </a:r>
          </a:p>
        </p:txBody>
      </p:sp>
      <p:sp>
        <p:nvSpPr>
          <p:cNvPr id="30737" name="Text Box 17"/>
          <p:cNvSpPr txBox="1">
            <a:spLocks noChangeArrowheads="1"/>
          </p:cNvSpPr>
          <p:nvPr/>
        </p:nvSpPr>
        <p:spPr bwMode="auto">
          <a:xfrm>
            <a:off x="6824663" y="3108325"/>
            <a:ext cx="2241550" cy="396875"/>
          </a:xfrm>
          <a:prstGeom prst="rect">
            <a:avLst/>
          </a:prstGeom>
          <a:noFill/>
          <a:ln w="12700">
            <a:noFill/>
            <a:miter lim="800000"/>
            <a:headEnd type="none" w="sm" len="sm"/>
            <a:tailEnd type="none" w="sm" len="sm"/>
          </a:ln>
        </p:spPr>
        <p:txBody>
          <a:bodyPr wrap="none">
            <a:spAutoFit/>
          </a:bodyPr>
          <a:lstStyle/>
          <a:p>
            <a:r>
              <a:rPr lang="pt-BR"/>
              <a:t>Unreal, Lithtech,...</a:t>
            </a:r>
          </a:p>
        </p:txBody>
      </p:sp>
      <p:grpSp>
        <p:nvGrpSpPr>
          <p:cNvPr id="2" name="Group 28"/>
          <p:cNvGrpSpPr>
            <a:grpSpLocks/>
          </p:cNvGrpSpPr>
          <p:nvPr/>
        </p:nvGrpSpPr>
        <p:grpSpPr bwMode="auto">
          <a:xfrm>
            <a:off x="152400" y="2159000"/>
            <a:ext cx="4506913" cy="4699000"/>
            <a:chOff x="96" y="1360"/>
            <a:chExt cx="2839" cy="2960"/>
          </a:xfrm>
        </p:grpSpPr>
        <p:sp>
          <p:nvSpPr>
            <p:cNvPr id="30742" name="Freeform 18"/>
            <p:cNvSpPr>
              <a:spLocks/>
            </p:cNvSpPr>
            <p:nvPr/>
          </p:nvSpPr>
          <p:spPr bwMode="auto">
            <a:xfrm>
              <a:off x="144" y="1360"/>
              <a:ext cx="1680" cy="256"/>
            </a:xfrm>
            <a:custGeom>
              <a:avLst/>
              <a:gdLst>
                <a:gd name="T0" fmla="*/ 12 w 4417"/>
                <a:gd name="T1" fmla="*/ 0 h 512"/>
                <a:gd name="T2" fmla="*/ 10 w 4417"/>
                <a:gd name="T3" fmla="*/ 1 h 512"/>
                <a:gd name="T4" fmla="*/ 8 w 4417"/>
                <a:gd name="T5" fmla="*/ 1 h 512"/>
                <a:gd name="T6" fmla="*/ 5 w 4417"/>
                <a:gd name="T7" fmla="*/ 3 h 512"/>
                <a:gd name="T8" fmla="*/ 4 w 4417"/>
                <a:gd name="T9" fmla="*/ 6 h 512"/>
                <a:gd name="T10" fmla="*/ 2 w 4417"/>
                <a:gd name="T11" fmla="*/ 9 h 512"/>
                <a:gd name="T12" fmla="*/ 1 w 4417"/>
                <a:gd name="T13" fmla="*/ 13 h 512"/>
                <a:gd name="T14" fmla="*/ 0 w 4417"/>
                <a:gd name="T15" fmla="*/ 17 h 512"/>
                <a:gd name="T16" fmla="*/ 0 w 4417"/>
                <a:gd name="T17" fmla="*/ 21 h 512"/>
                <a:gd name="T18" fmla="*/ 0 w 4417"/>
                <a:gd name="T19" fmla="*/ 106 h 512"/>
                <a:gd name="T20" fmla="*/ 0 w 4417"/>
                <a:gd name="T21" fmla="*/ 111 h 512"/>
                <a:gd name="T22" fmla="*/ 1 w 4417"/>
                <a:gd name="T23" fmla="*/ 114 h 512"/>
                <a:gd name="T24" fmla="*/ 2 w 4417"/>
                <a:gd name="T25" fmla="*/ 118 h 512"/>
                <a:gd name="T26" fmla="*/ 4 w 4417"/>
                <a:gd name="T27" fmla="*/ 121 h 512"/>
                <a:gd name="T28" fmla="*/ 5 w 4417"/>
                <a:gd name="T29" fmla="*/ 124 h 512"/>
                <a:gd name="T30" fmla="*/ 8 w 4417"/>
                <a:gd name="T31" fmla="*/ 126 h 512"/>
                <a:gd name="T32" fmla="*/ 10 w 4417"/>
                <a:gd name="T33" fmla="*/ 127 h 512"/>
                <a:gd name="T34" fmla="*/ 12 w 4417"/>
                <a:gd name="T35" fmla="*/ 128 h 512"/>
                <a:gd name="T36" fmla="*/ 627 w 4417"/>
                <a:gd name="T37" fmla="*/ 128 h 512"/>
                <a:gd name="T38" fmla="*/ 629 w 4417"/>
                <a:gd name="T39" fmla="*/ 127 h 512"/>
                <a:gd name="T40" fmla="*/ 631 w 4417"/>
                <a:gd name="T41" fmla="*/ 126 h 512"/>
                <a:gd name="T42" fmla="*/ 634 w 4417"/>
                <a:gd name="T43" fmla="*/ 124 h 512"/>
                <a:gd name="T44" fmla="*/ 635 w 4417"/>
                <a:gd name="T45" fmla="*/ 121 h 512"/>
                <a:gd name="T46" fmla="*/ 637 w 4417"/>
                <a:gd name="T47" fmla="*/ 118 h 512"/>
                <a:gd name="T48" fmla="*/ 638 w 4417"/>
                <a:gd name="T49" fmla="*/ 114 h 512"/>
                <a:gd name="T50" fmla="*/ 639 w 4417"/>
                <a:gd name="T51" fmla="*/ 111 h 512"/>
                <a:gd name="T52" fmla="*/ 639 w 4417"/>
                <a:gd name="T53" fmla="*/ 106 h 512"/>
                <a:gd name="T54" fmla="*/ 639 w 4417"/>
                <a:gd name="T55" fmla="*/ 21 h 512"/>
                <a:gd name="T56" fmla="*/ 639 w 4417"/>
                <a:gd name="T57" fmla="*/ 17 h 512"/>
                <a:gd name="T58" fmla="*/ 638 w 4417"/>
                <a:gd name="T59" fmla="*/ 13 h 512"/>
                <a:gd name="T60" fmla="*/ 637 w 4417"/>
                <a:gd name="T61" fmla="*/ 9 h 512"/>
                <a:gd name="T62" fmla="*/ 635 w 4417"/>
                <a:gd name="T63" fmla="*/ 6 h 512"/>
                <a:gd name="T64" fmla="*/ 634 w 4417"/>
                <a:gd name="T65" fmla="*/ 3 h 512"/>
                <a:gd name="T66" fmla="*/ 631 w 4417"/>
                <a:gd name="T67" fmla="*/ 1 h 512"/>
                <a:gd name="T68" fmla="*/ 629 w 4417"/>
                <a:gd name="T69" fmla="*/ 1 h 512"/>
                <a:gd name="T70" fmla="*/ 627 w 4417"/>
                <a:gd name="T71" fmla="*/ 0 h 512"/>
                <a:gd name="T72" fmla="*/ 12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7"/>
                  </a:lnTo>
                  <a:lnTo>
                    <a:pt x="38" y="15"/>
                  </a:lnTo>
                  <a:lnTo>
                    <a:pt x="26" y="25"/>
                  </a:lnTo>
                  <a:lnTo>
                    <a:pt x="15" y="38"/>
                  </a:lnTo>
                  <a:lnTo>
                    <a:pt x="8" y="53"/>
                  </a:lnTo>
                  <a:lnTo>
                    <a:pt x="2" y="69"/>
                  </a:lnTo>
                  <a:lnTo>
                    <a:pt x="0" y="85"/>
                  </a:lnTo>
                  <a:lnTo>
                    <a:pt x="0" y="427"/>
                  </a:lnTo>
                  <a:lnTo>
                    <a:pt x="2" y="445"/>
                  </a:lnTo>
                  <a:lnTo>
                    <a:pt x="8" y="459"/>
                  </a:lnTo>
                  <a:lnTo>
                    <a:pt x="15" y="474"/>
                  </a:lnTo>
                  <a:lnTo>
                    <a:pt x="26" y="486"/>
                  </a:lnTo>
                  <a:lnTo>
                    <a:pt x="38" y="497"/>
                  </a:lnTo>
                  <a:lnTo>
                    <a:pt x="53" y="504"/>
                  </a:lnTo>
                  <a:lnTo>
                    <a:pt x="69" y="510"/>
                  </a:lnTo>
                  <a:lnTo>
                    <a:pt x="85" y="512"/>
                  </a:lnTo>
                  <a:lnTo>
                    <a:pt x="4332" y="512"/>
                  </a:lnTo>
                  <a:lnTo>
                    <a:pt x="4350" y="510"/>
                  </a:lnTo>
                  <a:lnTo>
                    <a:pt x="4365" y="504"/>
                  </a:lnTo>
                  <a:lnTo>
                    <a:pt x="4379" y="497"/>
                  </a:lnTo>
                  <a:lnTo>
                    <a:pt x="4392" y="486"/>
                  </a:lnTo>
                  <a:lnTo>
                    <a:pt x="4403" y="474"/>
                  </a:lnTo>
                  <a:lnTo>
                    <a:pt x="4410" y="459"/>
                  </a:lnTo>
                  <a:lnTo>
                    <a:pt x="4415" y="445"/>
                  </a:lnTo>
                  <a:lnTo>
                    <a:pt x="4417" y="427"/>
                  </a:lnTo>
                  <a:lnTo>
                    <a:pt x="4417" y="85"/>
                  </a:lnTo>
                  <a:lnTo>
                    <a:pt x="4415" y="69"/>
                  </a:lnTo>
                  <a:lnTo>
                    <a:pt x="4410" y="53"/>
                  </a:lnTo>
                  <a:lnTo>
                    <a:pt x="4403" y="38"/>
                  </a:lnTo>
                  <a:lnTo>
                    <a:pt x="4392" y="25"/>
                  </a:lnTo>
                  <a:lnTo>
                    <a:pt x="4379" y="15"/>
                  </a:lnTo>
                  <a:lnTo>
                    <a:pt x="4365" y="7"/>
                  </a:lnTo>
                  <a:lnTo>
                    <a:pt x="4350" y="2"/>
                  </a:lnTo>
                  <a:lnTo>
                    <a:pt x="4332" y="0"/>
                  </a:lnTo>
                  <a:lnTo>
                    <a:pt x="85" y="0"/>
                  </a:lnTo>
                  <a:close/>
                </a:path>
              </a:pathLst>
            </a:custGeom>
            <a:solidFill>
              <a:srgbClr val="EFFFFF"/>
            </a:solidFill>
            <a:ln w="7938" cap="flat" cmpd="sng">
              <a:solidFill>
                <a:srgbClr val="000000"/>
              </a:solidFill>
              <a:prstDash val="solid"/>
              <a:round/>
              <a:headEnd type="none" w="med" len="med"/>
              <a:tailEnd type="none" w="med" len="med"/>
            </a:ln>
          </p:spPr>
          <p:txBody>
            <a:bodyPr/>
            <a:lstStyle/>
            <a:p>
              <a:endParaRPr lang="pt-BR"/>
            </a:p>
          </p:txBody>
        </p:sp>
        <p:sp>
          <p:nvSpPr>
            <p:cNvPr id="30743" name="Rectangle 19"/>
            <p:cNvSpPr>
              <a:spLocks noChangeArrowheads="1"/>
            </p:cNvSpPr>
            <p:nvPr/>
          </p:nvSpPr>
          <p:spPr bwMode="auto">
            <a:xfrm>
              <a:off x="420" y="1373"/>
              <a:ext cx="1116" cy="211"/>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Ferramentas</a:t>
              </a:r>
              <a:endParaRPr lang="pt-BR" sz="2400">
                <a:latin typeface="Times New Roman" pitchFamily="18" charset="0"/>
              </a:endParaRPr>
            </a:p>
          </p:txBody>
        </p:sp>
        <p:sp>
          <p:nvSpPr>
            <p:cNvPr id="30744" name="Rectangle 21"/>
            <p:cNvSpPr>
              <a:spLocks noChangeArrowheads="1"/>
            </p:cNvSpPr>
            <p:nvPr/>
          </p:nvSpPr>
          <p:spPr bwMode="auto">
            <a:xfrm>
              <a:off x="96" y="3494"/>
              <a:ext cx="2839" cy="826"/>
            </a:xfrm>
            <a:prstGeom prst="rect">
              <a:avLst/>
            </a:prstGeom>
            <a:noFill/>
            <a:ln w="12700">
              <a:noFill/>
              <a:miter lim="800000"/>
              <a:headEnd type="none" w="sm" len="sm"/>
              <a:tailEnd type="none" w="sm" len="sm"/>
            </a:ln>
          </p:spPr>
          <p:txBody>
            <a:bodyPr wrap="none">
              <a:spAutoFit/>
            </a:bodyPr>
            <a:lstStyle/>
            <a:p>
              <a:pPr lvl="1"/>
              <a:r>
                <a:rPr lang="pt-BR"/>
                <a:t>Editores de imagens 2D</a:t>
              </a:r>
            </a:p>
            <a:p>
              <a:pPr lvl="1"/>
              <a:r>
                <a:rPr lang="pt-BR"/>
                <a:t>Modeladores 3D</a:t>
              </a:r>
            </a:p>
            <a:p>
              <a:pPr lvl="1"/>
              <a:r>
                <a:rPr lang="pt-BR"/>
                <a:t>Processadores de sons e músicas</a:t>
              </a:r>
            </a:p>
            <a:p>
              <a:pPr lvl="1"/>
              <a:r>
                <a:rPr lang="pt-BR"/>
                <a:t>Editores de cenários</a:t>
              </a:r>
            </a:p>
          </p:txBody>
        </p:sp>
        <p:sp>
          <p:nvSpPr>
            <p:cNvPr id="30745" name="Line 22"/>
            <p:cNvSpPr>
              <a:spLocks noChangeShapeType="1"/>
            </p:cNvSpPr>
            <p:nvPr/>
          </p:nvSpPr>
          <p:spPr bwMode="auto">
            <a:xfrm>
              <a:off x="672" y="1632"/>
              <a:ext cx="0" cy="1872"/>
            </a:xfrm>
            <a:prstGeom prst="line">
              <a:avLst/>
            </a:prstGeom>
            <a:noFill/>
            <a:ln w="28575">
              <a:solidFill>
                <a:schemeClr val="tx1"/>
              </a:solidFill>
              <a:round/>
              <a:headEnd type="none" w="sm" len="sm"/>
              <a:tailEnd type="triangle" w="sm" len="sm"/>
            </a:ln>
          </p:spPr>
          <p:txBody>
            <a:bodyPr wrap="none" anchor="ctr"/>
            <a:lstStyle/>
            <a:p>
              <a:endParaRPr lang="pt-BR"/>
            </a:p>
          </p:txBody>
        </p:sp>
      </p:grpSp>
      <p:sp>
        <p:nvSpPr>
          <p:cNvPr id="30739" name="Text Box 23"/>
          <p:cNvSpPr txBox="1">
            <a:spLocks noChangeArrowheads="1"/>
          </p:cNvSpPr>
          <p:nvPr/>
        </p:nvSpPr>
        <p:spPr bwMode="auto">
          <a:xfrm>
            <a:off x="6824663" y="2651125"/>
            <a:ext cx="1706562" cy="396875"/>
          </a:xfrm>
          <a:prstGeom prst="rect">
            <a:avLst/>
          </a:prstGeom>
          <a:noFill/>
          <a:ln w="12700">
            <a:noFill/>
            <a:miter lim="800000"/>
            <a:headEnd type="none" w="sm" len="sm"/>
            <a:tailEnd type="none" w="sm" len="sm"/>
          </a:ln>
        </p:spPr>
        <p:txBody>
          <a:bodyPr wrap="none">
            <a:spAutoFit/>
          </a:bodyPr>
          <a:lstStyle/>
          <a:p>
            <a:r>
              <a:rPr lang="pt-BR"/>
              <a:t>Visual C++,...</a:t>
            </a:r>
          </a:p>
        </p:txBody>
      </p:sp>
      <p:sp>
        <p:nvSpPr>
          <p:cNvPr id="30740" name="Freeform 24"/>
          <p:cNvSpPr>
            <a:spLocks/>
          </p:cNvSpPr>
          <p:nvPr/>
        </p:nvSpPr>
        <p:spPr bwMode="auto">
          <a:xfrm>
            <a:off x="2160588" y="2641600"/>
            <a:ext cx="4635500" cy="406400"/>
          </a:xfrm>
          <a:custGeom>
            <a:avLst/>
            <a:gdLst>
              <a:gd name="T0" fmla="*/ 93617781 w 4417"/>
              <a:gd name="T1" fmla="*/ 0 h 512"/>
              <a:gd name="T2" fmla="*/ 75995123 w 4417"/>
              <a:gd name="T3" fmla="*/ 1260475 h 512"/>
              <a:gd name="T4" fmla="*/ 58373498 w 4417"/>
              <a:gd name="T5" fmla="*/ 4410074 h 512"/>
              <a:gd name="T6" fmla="*/ 41852780 w 4417"/>
              <a:gd name="T7" fmla="*/ 9450386 h 512"/>
              <a:gd name="T8" fmla="*/ 28635778 w 4417"/>
              <a:gd name="T9" fmla="*/ 15751174 h 512"/>
              <a:gd name="T10" fmla="*/ 16520721 w 4417"/>
              <a:gd name="T11" fmla="*/ 23941082 h 512"/>
              <a:gd name="T12" fmla="*/ 8811333 w 4417"/>
              <a:gd name="T13" fmla="*/ 33392265 h 512"/>
              <a:gd name="T14" fmla="*/ 2202833 w 4417"/>
              <a:gd name="T15" fmla="*/ 43472885 h 512"/>
              <a:gd name="T16" fmla="*/ 0 w 4417"/>
              <a:gd name="T17" fmla="*/ 53553518 h 512"/>
              <a:gd name="T18" fmla="*/ 0 w 4417"/>
              <a:gd name="T19" fmla="*/ 269026452 h 512"/>
              <a:gd name="T20" fmla="*/ 2202833 w 4417"/>
              <a:gd name="T21" fmla="*/ 280367547 h 512"/>
              <a:gd name="T22" fmla="*/ 8811333 w 4417"/>
              <a:gd name="T23" fmla="*/ 289187693 h 512"/>
              <a:gd name="T24" fmla="*/ 16520721 w 4417"/>
              <a:gd name="T25" fmla="*/ 298638076 h 512"/>
              <a:gd name="T26" fmla="*/ 28635778 w 4417"/>
              <a:gd name="T27" fmla="*/ 306198541 h 512"/>
              <a:gd name="T28" fmla="*/ 41852780 w 4417"/>
              <a:gd name="T29" fmla="*/ 313129562 h 512"/>
              <a:gd name="T30" fmla="*/ 58373498 w 4417"/>
              <a:gd name="T31" fmla="*/ 317539635 h 512"/>
              <a:gd name="T32" fmla="*/ 75995123 w 4417"/>
              <a:gd name="T33" fmla="*/ 321319471 h 512"/>
              <a:gd name="T34" fmla="*/ 93617781 w 4417"/>
              <a:gd name="T35" fmla="*/ 322579945 h 512"/>
              <a:gd name="T36" fmla="*/ 2147483647 w 4417"/>
              <a:gd name="T37" fmla="*/ 322579945 h 512"/>
              <a:gd name="T38" fmla="*/ 2147483647 w 4417"/>
              <a:gd name="T39" fmla="*/ 321319471 h 512"/>
              <a:gd name="T40" fmla="*/ 2147483647 w 4417"/>
              <a:gd name="T41" fmla="*/ 317539635 h 512"/>
              <a:gd name="T42" fmla="*/ 2147483647 w 4417"/>
              <a:gd name="T43" fmla="*/ 313129562 h 512"/>
              <a:gd name="T44" fmla="*/ 2147483647 w 4417"/>
              <a:gd name="T45" fmla="*/ 306198541 h 512"/>
              <a:gd name="T46" fmla="*/ 2147483647 w 4417"/>
              <a:gd name="T47" fmla="*/ 298638076 h 512"/>
              <a:gd name="T48" fmla="*/ 2147483647 w 4417"/>
              <a:gd name="T49" fmla="*/ 289187693 h 512"/>
              <a:gd name="T50" fmla="*/ 2147483647 w 4417"/>
              <a:gd name="T51" fmla="*/ 280367547 h 512"/>
              <a:gd name="T52" fmla="*/ 2147483647 w 4417"/>
              <a:gd name="T53" fmla="*/ 269026452 h 512"/>
              <a:gd name="T54" fmla="*/ 2147483647 w 4417"/>
              <a:gd name="T55" fmla="*/ 53553518 h 512"/>
              <a:gd name="T56" fmla="*/ 2147483647 w 4417"/>
              <a:gd name="T57" fmla="*/ 43472885 h 512"/>
              <a:gd name="T58" fmla="*/ 2147483647 w 4417"/>
              <a:gd name="T59" fmla="*/ 33392265 h 512"/>
              <a:gd name="T60" fmla="*/ 2147483647 w 4417"/>
              <a:gd name="T61" fmla="*/ 23941082 h 512"/>
              <a:gd name="T62" fmla="*/ 2147483647 w 4417"/>
              <a:gd name="T63" fmla="*/ 15751174 h 512"/>
              <a:gd name="T64" fmla="*/ 2147483647 w 4417"/>
              <a:gd name="T65" fmla="*/ 9450386 h 512"/>
              <a:gd name="T66" fmla="*/ 2147483647 w 4417"/>
              <a:gd name="T67" fmla="*/ 4410074 h 512"/>
              <a:gd name="T68" fmla="*/ 2147483647 w 4417"/>
              <a:gd name="T69" fmla="*/ 1260475 h 512"/>
              <a:gd name="T70" fmla="*/ 2147483647 w 4417"/>
              <a:gd name="T71" fmla="*/ 0 h 512"/>
              <a:gd name="T72" fmla="*/ 93617781 w 4417"/>
              <a:gd name="T73" fmla="*/ 0 h 5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17"/>
              <a:gd name="T112" fmla="*/ 0 h 512"/>
              <a:gd name="T113" fmla="*/ 4417 w 4417"/>
              <a:gd name="T114" fmla="*/ 512 h 5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17" h="512">
                <a:moveTo>
                  <a:pt x="85" y="0"/>
                </a:moveTo>
                <a:lnTo>
                  <a:pt x="69" y="2"/>
                </a:lnTo>
                <a:lnTo>
                  <a:pt x="53" y="7"/>
                </a:lnTo>
                <a:lnTo>
                  <a:pt x="38" y="15"/>
                </a:lnTo>
                <a:lnTo>
                  <a:pt x="26" y="25"/>
                </a:lnTo>
                <a:lnTo>
                  <a:pt x="15" y="38"/>
                </a:lnTo>
                <a:lnTo>
                  <a:pt x="8" y="53"/>
                </a:lnTo>
                <a:lnTo>
                  <a:pt x="2" y="69"/>
                </a:lnTo>
                <a:lnTo>
                  <a:pt x="0" y="85"/>
                </a:lnTo>
                <a:lnTo>
                  <a:pt x="0" y="427"/>
                </a:lnTo>
                <a:lnTo>
                  <a:pt x="2" y="445"/>
                </a:lnTo>
                <a:lnTo>
                  <a:pt x="8" y="459"/>
                </a:lnTo>
                <a:lnTo>
                  <a:pt x="15" y="474"/>
                </a:lnTo>
                <a:lnTo>
                  <a:pt x="26" y="486"/>
                </a:lnTo>
                <a:lnTo>
                  <a:pt x="38" y="497"/>
                </a:lnTo>
                <a:lnTo>
                  <a:pt x="53" y="504"/>
                </a:lnTo>
                <a:lnTo>
                  <a:pt x="69" y="510"/>
                </a:lnTo>
                <a:lnTo>
                  <a:pt x="85" y="512"/>
                </a:lnTo>
                <a:lnTo>
                  <a:pt x="4332" y="512"/>
                </a:lnTo>
                <a:lnTo>
                  <a:pt x="4350" y="510"/>
                </a:lnTo>
                <a:lnTo>
                  <a:pt x="4365" y="504"/>
                </a:lnTo>
                <a:lnTo>
                  <a:pt x="4379" y="497"/>
                </a:lnTo>
                <a:lnTo>
                  <a:pt x="4392" y="486"/>
                </a:lnTo>
                <a:lnTo>
                  <a:pt x="4403" y="474"/>
                </a:lnTo>
                <a:lnTo>
                  <a:pt x="4410" y="459"/>
                </a:lnTo>
                <a:lnTo>
                  <a:pt x="4415" y="445"/>
                </a:lnTo>
                <a:lnTo>
                  <a:pt x="4417" y="427"/>
                </a:lnTo>
                <a:lnTo>
                  <a:pt x="4417" y="85"/>
                </a:lnTo>
                <a:lnTo>
                  <a:pt x="4415" y="69"/>
                </a:lnTo>
                <a:lnTo>
                  <a:pt x="4410" y="53"/>
                </a:lnTo>
                <a:lnTo>
                  <a:pt x="4403" y="38"/>
                </a:lnTo>
                <a:lnTo>
                  <a:pt x="4392" y="25"/>
                </a:lnTo>
                <a:lnTo>
                  <a:pt x="4379" y="15"/>
                </a:lnTo>
                <a:lnTo>
                  <a:pt x="4365" y="7"/>
                </a:lnTo>
                <a:lnTo>
                  <a:pt x="4350" y="2"/>
                </a:lnTo>
                <a:lnTo>
                  <a:pt x="4332" y="0"/>
                </a:lnTo>
                <a:lnTo>
                  <a:pt x="85" y="0"/>
                </a:lnTo>
                <a:close/>
              </a:path>
            </a:pathLst>
          </a:custGeom>
          <a:solidFill>
            <a:srgbClr val="E1FFF7"/>
          </a:solidFill>
          <a:ln w="7938">
            <a:solidFill>
              <a:srgbClr val="000000"/>
            </a:solidFill>
            <a:prstDash val="solid"/>
            <a:round/>
            <a:headEnd/>
            <a:tailEnd/>
          </a:ln>
        </p:spPr>
        <p:txBody>
          <a:bodyPr/>
          <a:lstStyle/>
          <a:p>
            <a:endParaRPr lang="pt-BR"/>
          </a:p>
        </p:txBody>
      </p:sp>
      <p:sp>
        <p:nvSpPr>
          <p:cNvPr id="30741" name="Rectangle 25"/>
          <p:cNvSpPr>
            <a:spLocks noChangeArrowheads="1"/>
          </p:cNvSpPr>
          <p:nvPr/>
        </p:nvSpPr>
        <p:spPr bwMode="auto">
          <a:xfrm>
            <a:off x="2411413" y="2667000"/>
            <a:ext cx="4205287" cy="334963"/>
          </a:xfrm>
          <a:prstGeom prst="rect">
            <a:avLst/>
          </a:prstGeom>
          <a:noFill/>
          <a:ln w="9525">
            <a:noFill/>
            <a:miter lim="800000"/>
            <a:headEnd/>
            <a:tailEnd/>
          </a:ln>
        </p:spPr>
        <p:txBody>
          <a:bodyPr wrap="none" lIns="0" tIns="0" rIns="0" bIns="0">
            <a:spAutoFit/>
          </a:bodyPr>
          <a:lstStyle/>
          <a:p>
            <a:r>
              <a:rPr lang="pt-BR" sz="2200">
                <a:solidFill>
                  <a:srgbClr val="000000"/>
                </a:solidFill>
                <a:latin typeface="Verdana" pitchFamily="34" charset="0"/>
              </a:rPr>
              <a:t>Linguagem/Script/Compilador</a:t>
            </a:r>
            <a:endParaRPr lang="pt-BR" sz="24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Espaço Reservado para Número de Slide 4"/>
          <p:cNvSpPr>
            <a:spLocks noGrp="1"/>
          </p:cNvSpPr>
          <p:nvPr>
            <p:ph type="sldNum" sz="quarter" idx="11"/>
          </p:nvPr>
        </p:nvSpPr>
        <p:spPr>
          <a:noFill/>
        </p:spPr>
        <p:txBody>
          <a:bodyPr/>
          <a:lstStyle/>
          <a:p>
            <a:fld id="{91070C28-0AED-47E5-BF92-4DD20C75F5F3}" type="slidenum">
              <a:rPr lang="pt-BR" smtClean="0"/>
              <a:pPr/>
              <a:t>31</a:t>
            </a:fld>
            <a:endParaRPr lang="pt-BR" smtClean="0"/>
          </a:p>
        </p:txBody>
      </p:sp>
      <p:sp>
        <p:nvSpPr>
          <p:cNvPr id="31747" name="Rectangle 2"/>
          <p:cNvSpPr>
            <a:spLocks noGrp="1" noChangeArrowheads="1"/>
          </p:cNvSpPr>
          <p:nvPr>
            <p:ph type="title"/>
          </p:nvPr>
        </p:nvSpPr>
        <p:spPr/>
        <p:txBody>
          <a:bodyPr/>
          <a:lstStyle/>
          <a:p>
            <a:r>
              <a:rPr lang="pt-BR" smtClean="0"/>
              <a:t>Bibliotecas</a:t>
            </a:r>
          </a:p>
        </p:txBody>
      </p:sp>
      <p:sp>
        <p:nvSpPr>
          <p:cNvPr id="31748" name="Rectangle 3"/>
          <p:cNvSpPr>
            <a:spLocks noGrp="1" noChangeArrowheads="1"/>
          </p:cNvSpPr>
          <p:nvPr>
            <p:ph type="body" idx="1"/>
          </p:nvPr>
        </p:nvSpPr>
        <p:spPr/>
        <p:txBody>
          <a:bodyPr/>
          <a:lstStyle/>
          <a:p>
            <a:r>
              <a:rPr lang="pt-BR" sz="2200" smtClean="0"/>
              <a:t>DirectX</a:t>
            </a:r>
          </a:p>
          <a:p>
            <a:pPr lvl="1"/>
            <a:r>
              <a:rPr lang="pt-BR" sz="2000" smtClean="0"/>
              <a:t>Ambiente Windows </a:t>
            </a:r>
          </a:p>
          <a:p>
            <a:pPr lvl="1"/>
            <a:r>
              <a:rPr lang="pt-BR" sz="2000" smtClean="0"/>
              <a:t>A mais utilizada (90 % dos jogos)</a:t>
            </a:r>
          </a:p>
          <a:p>
            <a:pPr lvl="1"/>
            <a:r>
              <a:rPr lang="pt-BR" sz="2000" smtClean="0"/>
              <a:t>Inclui várias APIs (gráficas, de vídeo, sonoras, de rede, de configuração  e de tratamento de entrada)</a:t>
            </a:r>
          </a:p>
          <a:p>
            <a:r>
              <a:rPr lang="pt-BR" sz="2200" smtClean="0"/>
              <a:t>XNA</a:t>
            </a:r>
          </a:p>
          <a:p>
            <a:pPr lvl="1"/>
            <a:r>
              <a:rPr lang="pt-BR" sz="2000" smtClean="0"/>
              <a:t>Tentativa de unificação das plataformas PC e XBox360</a:t>
            </a:r>
          </a:p>
          <a:p>
            <a:pPr lvl="1"/>
            <a:r>
              <a:rPr lang="pt-BR" sz="2000" smtClean="0"/>
              <a:t>Por cima de .NET</a:t>
            </a:r>
          </a:p>
          <a:p>
            <a:r>
              <a:rPr lang="pt-BR" sz="2200" smtClean="0"/>
              <a:t>OpenGL e OpenAL</a:t>
            </a:r>
          </a:p>
          <a:p>
            <a:pPr lvl="1"/>
            <a:r>
              <a:rPr lang="pt-BR" sz="2000" smtClean="0"/>
              <a:t>Maior interoperabilidade e flexibilidade</a:t>
            </a:r>
          </a:p>
          <a:p>
            <a:pPr lvl="1"/>
            <a:r>
              <a:rPr lang="pt-BR" sz="2000" smtClean="0"/>
              <a:t>Futuro incerto</a:t>
            </a:r>
          </a:p>
          <a:p>
            <a:pPr lvl="1"/>
            <a:r>
              <a:rPr lang="pt-BR" sz="2000" smtClean="0"/>
              <a:t>Inclui APIs gráficas e sonoras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Espaço Reservado para Número de Slide 4"/>
          <p:cNvSpPr>
            <a:spLocks noGrp="1"/>
          </p:cNvSpPr>
          <p:nvPr>
            <p:ph type="sldNum" sz="quarter" idx="11"/>
          </p:nvPr>
        </p:nvSpPr>
        <p:spPr>
          <a:noFill/>
        </p:spPr>
        <p:txBody>
          <a:bodyPr/>
          <a:lstStyle/>
          <a:p>
            <a:fld id="{1EF390D9-4605-493D-9EC9-43D5C7C7E9F7}" type="slidenum">
              <a:rPr lang="pt-BR" smtClean="0"/>
              <a:pPr/>
              <a:t>32</a:t>
            </a:fld>
            <a:endParaRPr lang="pt-BR" smtClean="0"/>
          </a:p>
        </p:txBody>
      </p:sp>
      <p:sp>
        <p:nvSpPr>
          <p:cNvPr id="32771" name="Rectangle 2"/>
          <p:cNvSpPr>
            <a:spLocks noGrp="1" noChangeArrowheads="1"/>
          </p:cNvSpPr>
          <p:nvPr>
            <p:ph type="title"/>
          </p:nvPr>
        </p:nvSpPr>
        <p:spPr/>
        <p:txBody>
          <a:bodyPr/>
          <a:lstStyle/>
          <a:p>
            <a:r>
              <a:rPr lang="pt-BR" smtClean="0"/>
              <a:t>Motor</a:t>
            </a:r>
          </a:p>
        </p:txBody>
      </p:sp>
      <p:sp>
        <p:nvSpPr>
          <p:cNvPr id="32772" name="Rectangle 3"/>
          <p:cNvSpPr>
            <a:spLocks noGrp="1" noChangeArrowheads="1"/>
          </p:cNvSpPr>
          <p:nvPr>
            <p:ph type="body" idx="1"/>
          </p:nvPr>
        </p:nvSpPr>
        <p:spPr/>
        <p:txBody>
          <a:bodyPr/>
          <a:lstStyle/>
          <a:p>
            <a:r>
              <a:rPr lang="pt-BR" smtClean="0"/>
              <a:t>Oferece as funcionalidades básicas necessárias porque</a:t>
            </a:r>
          </a:p>
          <a:p>
            <a:pPr lvl="1"/>
            <a:r>
              <a:rPr lang="pt-BR" smtClean="0"/>
              <a:t>Controla as mídias envolvidas</a:t>
            </a:r>
          </a:p>
          <a:p>
            <a:pPr lvl="1"/>
            <a:r>
              <a:rPr lang="pt-BR" smtClean="0"/>
              <a:t>Trata e abstrai as características de mais baixo nível</a:t>
            </a:r>
          </a:p>
          <a:p>
            <a:pPr lvl="1"/>
            <a:r>
              <a:rPr lang="pt-BR" smtClean="0"/>
              <a:t>Ajudam a garantir qualidade</a:t>
            </a:r>
          </a:p>
          <a:p>
            <a:r>
              <a:rPr lang="pt-BR" smtClean="0"/>
              <a:t>É complexo e caro</a:t>
            </a:r>
          </a:p>
          <a:p>
            <a:pPr lvl="1"/>
            <a:r>
              <a:rPr lang="pt-BR" smtClean="0"/>
              <a:t>Milhares de linhas de código</a:t>
            </a:r>
          </a:p>
          <a:p>
            <a:pPr lvl="1"/>
            <a:r>
              <a:rPr lang="pt-BR" smtClean="0"/>
              <a:t>Gráfico: Unreal (</a:t>
            </a:r>
            <a:r>
              <a:rPr lang="en-US" smtClean="0"/>
              <a:t>www.unreal.com): </a:t>
            </a:r>
            <a:r>
              <a:rPr lang="pt-BR" smtClean="0"/>
              <a:t>US$ 500.000,00</a:t>
            </a:r>
          </a:p>
          <a:p>
            <a:endParaRPr lang="pt-BR" smtClean="0"/>
          </a:p>
          <a:p>
            <a:pPr lvl="1"/>
            <a:endParaRPr lang="pt-BR"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Espaço Reservado para Número de Slide 4"/>
          <p:cNvSpPr>
            <a:spLocks noGrp="1"/>
          </p:cNvSpPr>
          <p:nvPr>
            <p:ph type="sldNum" sz="quarter" idx="11"/>
          </p:nvPr>
        </p:nvSpPr>
        <p:spPr>
          <a:noFill/>
        </p:spPr>
        <p:txBody>
          <a:bodyPr/>
          <a:lstStyle/>
          <a:p>
            <a:fld id="{A4CE2500-27B5-47ED-8875-0B5A74C04AFB}" type="slidenum">
              <a:rPr lang="pt-BR" smtClean="0"/>
              <a:pPr/>
              <a:t>33</a:t>
            </a:fld>
            <a:endParaRPr lang="pt-BR" smtClean="0"/>
          </a:p>
        </p:txBody>
      </p:sp>
      <p:sp>
        <p:nvSpPr>
          <p:cNvPr id="33795" name="Rectangle 2"/>
          <p:cNvSpPr>
            <a:spLocks noGrp="1" noChangeArrowheads="1"/>
          </p:cNvSpPr>
          <p:nvPr>
            <p:ph type="title"/>
          </p:nvPr>
        </p:nvSpPr>
        <p:spPr/>
        <p:txBody>
          <a:bodyPr/>
          <a:lstStyle/>
          <a:p>
            <a:r>
              <a:rPr lang="pt-BR" smtClean="0"/>
              <a:t>Motor</a:t>
            </a:r>
          </a:p>
        </p:txBody>
      </p:sp>
      <p:sp>
        <p:nvSpPr>
          <p:cNvPr id="33796" name="Rectangle 3"/>
          <p:cNvSpPr>
            <a:spLocks noGrp="1" noChangeArrowheads="1"/>
          </p:cNvSpPr>
          <p:nvPr>
            <p:ph type="body" idx="1"/>
          </p:nvPr>
        </p:nvSpPr>
        <p:spPr/>
        <p:txBody>
          <a:bodyPr/>
          <a:lstStyle/>
          <a:p>
            <a:r>
              <a:rPr lang="pt-BR" smtClean="0"/>
              <a:t>Há motores especializados</a:t>
            </a:r>
          </a:p>
          <a:p>
            <a:pPr lvl="1"/>
            <a:r>
              <a:rPr lang="pt-BR" smtClean="0"/>
              <a:t>IA: DirectIA (directia.com)</a:t>
            </a:r>
          </a:p>
          <a:p>
            <a:pPr lvl="1"/>
            <a:r>
              <a:rPr lang="pt-BR" smtClean="0"/>
              <a:t>Modelagem física: Game Dynamics SDK (havok.com)</a:t>
            </a:r>
          </a:p>
          <a:p>
            <a:pPr lvl="1"/>
            <a:r>
              <a:rPr lang="pt-BR" smtClean="0"/>
              <a:t>Animação de áudio: SMartTools (audioforgames.com)</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pt-BR" smtClean="0"/>
              <a:t>Linguagens</a:t>
            </a:r>
          </a:p>
        </p:txBody>
      </p:sp>
      <p:sp>
        <p:nvSpPr>
          <p:cNvPr id="34819" name="Rectangle 3"/>
          <p:cNvSpPr>
            <a:spLocks noGrp="1" noChangeArrowheads="1"/>
          </p:cNvSpPr>
          <p:nvPr>
            <p:ph idx="1"/>
          </p:nvPr>
        </p:nvSpPr>
        <p:spPr/>
        <p:txBody>
          <a:bodyPr/>
          <a:lstStyle/>
          <a:p>
            <a:pPr marL="762000" lvl="1"/>
            <a:r>
              <a:rPr lang="pt-BR" smtClean="0"/>
              <a:t>C++ e C (p/ Direct X, Open GL, Brew)</a:t>
            </a:r>
          </a:p>
          <a:p>
            <a:pPr marL="762000" lvl="1"/>
            <a:r>
              <a:rPr lang="pt-BR" smtClean="0"/>
              <a:t>C# (c/ XNA)</a:t>
            </a:r>
          </a:p>
          <a:p>
            <a:pPr marL="762000" lvl="1"/>
            <a:r>
              <a:rPr lang="pt-BR" smtClean="0"/>
              <a:t>Java (J2ME e Web)</a:t>
            </a:r>
          </a:p>
          <a:p>
            <a:pPr marL="762000" lvl="1"/>
            <a:r>
              <a:rPr lang="pt-BR" smtClean="0"/>
              <a:t>Flash, FlashLite </a:t>
            </a:r>
          </a:p>
          <a:p>
            <a:pPr marL="762000" lvl="1"/>
            <a:r>
              <a:rPr lang="pt-BR" smtClean="0"/>
              <a:t>Ferramentas de autoria (GameMaker, RPGMaker) ... , SharpLudus e TorqueX</a:t>
            </a:r>
          </a:p>
        </p:txBody>
      </p:sp>
      <p:sp>
        <p:nvSpPr>
          <p:cNvPr id="34820" name="Rectangle 6"/>
          <p:cNvSpPr>
            <a:spLocks noGrp="1" noChangeArrowheads="1"/>
          </p:cNvSpPr>
          <p:nvPr>
            <p:ph type="sldNum" sz="quarter" idx="11"/>
          </p:nvPr>
        </p:nvSpPr>
        <p:spPr>
          <a:noFill/>
        </p:spPr>
        <p:txBody>
          <a:bodyPr/>
          <a:lstStyle/>
          <a:p>
            <a:fld id="{7E924414-9EB4-4F95-B49F-44B286DE84A3}" type="slidenum">
              <a:rPr lang="pt-BR" smtClean="0"/>
              <a:pPr/>
              <a:t>34</a:t>
            </a:fld>
            <a:endParaRPr lang="pt-BR"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Espaço Reservado para Número de Slide 4"/>
          <p:cNvSpPr>
            <a:spLocks noGrp="1"/>
          </p:cNvSpPr>
          <p:nvPr>
            <p:ph type="sldNum" sz="quarter" idx="11"/>
          </p:nvPr>
        </p:nvSpPr>
        <p:spPr>
          <a:noFill/>
        </p:spPr>
        <p:txBody>
          <a:bodyPr/>
          <a:lstStyle/>
          <a:p>
            <a:fld id="{32E03C4C-2968-4991-9874-F22162B79AB2}" type="slidenum">
              <a:rPr lang="pt-BR" smtClean="0"/>
              <a:pPr/>
              <a:t>35</a:t>
            </a:fld>
            <a:endParaRPr lang="pt-BR" smtClean="0"/>
          </a:p>
        </p:txBody>
      </p:sp>
      <p:sp>
        <p:nvSpPr>
          <p:cNvPr id="35843" name="Rectangle 2"/>
          <p:cNvSpPr>
            <a:spLocks noGrp="1" noChangeArrowheads="1"/>
          </p:cNvSpPr>
          <p:nvPr>
            <p:ph type="title"/>
          </p:nvPr>
        </p:nvSpPr>
        <p:spPr/>
        <p:txBody>
          <a:bodyPr/>
          <a:lstStyle/>
          <a:p>
            <a:r>
              <a:rPr lang="pt-BR" smtClean="0"/>
              <a:t>Teste</a:t>
            </a:r>
          </a:p>
        </p:txBody>
      </p:sp>
      <p:sp>
        <p:nvSpPr>
          <p:cNvPr id="35844" name="Rectangle 3"/>
          <p:cNvSpPr>
            <a:spLocks noGrp="1" noChangeArrowheads="1"/>
          </p:cNvSpPr>
          <p:nvPr>
            <p:ph type="body" idx="1"/>
          </p:nvPr>
        </p:nvSpPr>
        <p:spPr/>
        <p:txBody>
          <a:bodyPr/>
          <a:lstStyle/>
          <a:p>
            <a:r>
              <a:rPr lang="pt-BR" smtClean="0"/>
              <a:t>Testes</a:t>
            </a:r>
          </a:p>
          <a:p>
            <a:pPr lvl="1"/>
            <a:r>
              <a:rPr lang="pt-BR" smtClean="0"/>
              <a:t>Alfa (testes internos)</a:t>
            </a:r>
          </a:p>
          <a:p>
            <a:pPr lvl="1"/>
            <a:r>
              <a:rPr lang="pt-BR" smtClean="0"/>
              <a:t>Beta (testes externos)</a:t>
            </a:r>
          </a:p>
          <a:p>
            <a:r>
              <a:rPr lang="pt-BR" smtClean="0"/>
              <a:t>Testes de corretude</a:t>
            </a:r>
          </a:p>
          <a:p>
            <a:pPr lvl="1"/>
            <a:r>
              <a:rPr lang="pt-BR" smtClean="0"/>
              <a:t>iguais a qualquer software</a:t>
            </a:r>
          </a:p>
          <a:p>
            <a:r>
              <a:rPr lang="pt-BR" smtClean="0"/>
              <a:t>Testes de jogabilidade</a:t>
            </a:r>
          </a:p>
          <a:p>
            <a:pPr lvl="1"/>
            <a:r>
              <a:rPr lang="pt-BR" smtClean="0"/>
              <a:t>Escolha da equipe de testadores (público alvo)</a:t>
            </a:r>
          </a:p>
          <a:p>
            <a:pPr lvl="2"/>
            <a:r>
              <a:rPr lang="pt-BR" smtClean="0"/>
              <a:t>equipe interna, empresa especializada ou voluntários</a:t>
            </a:r>
          </a:p>
          <a:p>
            <a:pPr lvl="1"/>
            <a:r>
              <a:rPr lang="pt-BR" smtClean="0"/>
              <a:t>Elaboração de questionários </a:t>
            </a:r>
          </a:p>
          <a:p>
            <a:pPr lvl="1"/>
            <a:r>
              <a:rPr lang="pt-BR" smtClean="0"/>
              <a:t>Análise e confrontação das críticas</a:t>
            </a:r>
          </a:p>
          <a:p>
            <a:pPr lvl="1"/>
            <a:endParaRPr lang="pt-BR"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Espaço Reservado para Número de Slide 4"/>
          <p:cNvSpPr>
            <a:spLocks noGrp="1"/>
          </p:cNvSpPr>
          <p:nvPr>
            <p:ph type="sldNum" sz="quarter" idx="11"/>
          </p:nvPr>
        </p:nvSpPr>
        <p:spPr>
          <a:noFill/>
        </p:spPr>
        <p:txBody>
          <a:bodyPr/>
          <a:lstStyle/>
          <a:p>
            <a:fld id="{25BF324D-CC3E-41B9-BCDA-EF78844B7B8B}" type="slidenum">
              <a:rPr lang="pt-BR" smtClean="0"/>
              <a:pPr/>
              <a:t>36</a:t>
            </a:fld>
            <a:endParaRPr lang="pt-BR" smtClean="0"/>
          </a:p>
        </p:txBody>
      </p:sp>
      <p:sp>
        <p:nvSpPr>
          <p:cNvPr id="36867" name="Rectangle 2"/>
          <p:cNvSpPr>
            <a:spLocks noGrp="1" noChangeArrowheads="1"/>
          </p:cNvSpPr>
          <p:nvPr>
            <p:ph type="title"/>
          </p:nvPr>
        </p:nvSpPr>
        <p:spPr/>
        <p:txBody>
          <a:bodyPr/>
          <a:lstStyle/>
          <a:p>
            <a:r>
              <a:rPr lang="pt-BR" smtClean="0"/>
              <a:t>Engenharia de Software</a:t>
            </a:r>
          </a:p>
        </p:txBody>
      </p:sp>
      <p:sp>
        <p:nvSpPr>
          <p:cNvPr id="36868" name="Rectangle 3"/>
          <p:cNvSpPr>
            <a:spLocks noGrp="1" noChangeArrowheads="1"/>
          </p:cNvSpPr>
          <p:nvPr>
            <p:ph type="body" idx="1"/>
          </p:nvPr>
        </p:nvSpPr>
        <p:spPr/>
        <p:txBody>
          <a:bodyPr/>
          <a:lstStyle/>
          <a:p>
            <a:r>
              <a:rPr lang="pt-BR" smtClean="0"/>
              <a:t>Com riscos cada vez maiores, é cada vez mais necessária</a:t>
            </a:r>
          </a:p>
          <a:p>
            <a:pPr lvl="1"/>
            <a:r>
              <a:rPr lang="pt-BR" smtClean="0"/>
              <a:t>Como terminar no prazo e dentro do orçamento?</a:t>
            </a:r>
          </a:p>
          <a:p>
            <a:pPr lvl="1"/>
            <a:r>
              <a:rPr lang="pt-BR" smtClean="0"/>
              <a:t>Como organizar times de  desenvolvimento com 50 pessoas?</a:t>
            </a:r>
          </a:p>
          <a:p>
            <a:pPr lvl="1"/>
            <a:r>
              <a:rPr lang="pt-BR" smtClean="0"/>
              <a:t>Como organizar e coordenar o seu </a:t>
            </a:r>
            <a:r>
              <a:rPr lang="pt-BR" i="1" smtClean="0"/>
              <a:t>pipeline</a:t>
            </a:r>
            <a:r>
              <a:rPr lang="pt-BR" smtClean="0"/>
              <a:t> de produção?</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Espaço Reservado para Número de Slide 4"/>
          <p:cNvSpPr>
            <a:spLocks noGrp="1"/>
          </p:cNvSpPr>
          <p:nvPr>
            <p:ph type="sldNum" sz="quarter" idx="11"/>
          </p:nvPr>
        </p:nvSpPr>
        <p:spPr>
          <a:noFill/>
        </p:spPr>
        <p:txBody>
          <a:bodyPr/>
          <a:lstStyle/>
          <a:p>
            <a:fld id="{333BAE6B-C5EB-44BD-A830-A035FA22FF66}" type="slidenum">
              <a:rPr lang="pt-BR" smtClean="0"/>
              <a:pPr/>
              <a:t>37</a:t>
            </a:fld>
            <a:endParaRPr lang="pt-BR" smtClean="0"/>
          </a:p>
        </p:txBody>
      </p:sp>
      <p:sp>
        <p:nvSpPr>
          <p:cNvPr id="37891" name="Rectangle 2"/>
          <p:cNvSpPr>
            <a:spLocks noGrp="1" noChangeArrowheads="1"/>
          </p:cNvSpPr>
          <p:nvPr>
            <p:ph type="title"/>
          </p:nvPr>
        </p:nvSpPr>
        <p:spPr/>
        <p:txBody>
          <a:bodyPr/>
          <a:lstStyle/>
          <a:p>
            <a:r>
              <a:rPr lang="pt-BR" smtClean="0"/>
              <a:t>Equipe: Divisões Padrão</a:t>
            </a:r>
          </a:p>
        </p:txBody>
      </p:sp>
      <p:sp>
        <p:nvSpPr>
          <p:cNvPr id="37892" name="Rectangle 3"/>
          <p:cNvSpPr>
            <a:spLocks noGrp="1" noChangeArrowheads="1"/>
          </p:cNvSpPr>
          <p:nvPr>
            <p:ph type="body" idx="1"/>
          </p:nvPr>
        </p:nvSpPr>
        <p:spPr/>
        <p:txBody>
          <a:bodyPr/>
          <a:lstStyle/>
          <a:p>
            <a:pPr>
              <a:lnSpc>
                <a:spcPct val="90000"/>
              </a:lnSpc>
            </a:pPr>
            <a:r>
              <a:rPr lang="en-US" smtClean="0"/>
              <a:t>Principais</a:t>
            </a:r>
          </a:p>
          <a:p>
            <a:pPr lvl="1">
              <a:lnSpc>
                <a:spcPct val="90000"/>
              </a:lnSpc>
            </a:pPr>
            <a:r>
              <a:rPr lang="en-US" smtClean="0"/>
              <a:t>Business</a:t>
            </a:r>
          </a:p>
          <a:p>
            <a:pPr lvl="1">
              <a:lnSpc>
                <a:spcPct val="90000"/>
              </a:lnSpc>
            </a:pPr>
            <a:r>
              <a:rPr lang="en-US" smtClean="0"/>
              <a:t>Management </a:t>
            </a:r>
          </a:p>
          <a:p>
            <a:pPr lvl="1">
              <a:lnSpc>
                <a:spcPct val="90000"/>
              </a:lnSpc>
            </a:pPr>
            <a:r>
              <a:rPr lang="en-US" smtClean="0"/>
              <a:t>Game Design</a:t>
            </a:r>
          </a:p>
          <a:p>
            <a:pPr lvl="1">
              <a:lnSpc>
                <a:spcPct val="90000"/>
              </a:lnSpc>
            </a:pPr>
            <a:r>
              <a:rPr lang="en-US" smtClean="0"/>
              <a:t>Programming</a:t>
            </a:r>
          </a:p>
          <a:p>
            <a:pPr lvl="1">
              <a:lnSpc>
                <a:spcPct val="90000"/>
              </a:lnSpc>
            </a:pPr>
            <a:r>
              <a:rPr lang="en-US" smtClean="0"/>
              <a:t>Art (graphics)</a:t>
            </a:r>
          </a:p>
          <a:p>
            <a:pPr lvl="1">
              <a:lnSpc>
                <a:spcPct val="90000"/>
              </a:lnSpc>
            </a:pPr>
            <a:r>
              <a:rPr lang="en-US" smtClean="0"/>
              <a:t>Music </a:t>
            </a:r>
          </a:p>
          <a:p>
            <a:pPr lvl="1">
              <a:lnSpc>
                <a:spcPct val="90000"/>
              </a:lnSpc>
            </a:pPr>
            <a:r>
              <a:rPr lang="en-US" smtClean="0"/>
              <a:t>Support and Quality Assurance</a:t>
            </a:r>
          </a:p>
          <a:p>
            <a:pPr>
              <a:lnSpc>
                <a:spcPct val="90000"/>
              </a:lnSpc>
            </a:pPr>
            <a:r>
              <a:rPr lang="en-US" smtClean="0"/>
              <a:t>Papéis dentro de uma divisão </a:t>
            </a:r>
          </a:p>
          <a:p>
            <a:pPr lvl="1">
              <a:lnSpc>
                <a:spcPct val="90000"/>
              </a:lnSpc>
            </a:pPr>
            <a:r>
              <a:rPr lang="en-US" smtClean="0"/>
              <a:t>podem se superpor em algum momento</a:t>
            </a:r>
          </a:p>
          <a:p>
            <a:pPr lvl="1">
              <a:lnSpc>
                <a:spcPct val="90000"/>
              </a:lnSpc>
            </a:pPr>
            <a:r>
              <a:rPr lang="en-US" smtClean="0"/>
              <a:t>podem ser chapéus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Espaço Reservado para Número de Slide 4"/>
          <p:cNvSpPr>
            <a:spLocks noGrp="1"/>
          </p:cNvSpPr>
          <p:nvPr>
            <p:ph type="sldNum" sz="quarter" idx="11"/>
          </p:nvPr>
        </p:nvSpPr>
        <p:spPr>
          <a:noFill/>
        </p:spPr>
        <p:txBody>
          <a:bodyPr/>
          <a:lstStyle/>
          <a:p>
            <a:fld id="{83509BA2-4EE7-4856-A3C1-04BE1B6370D0}" type="slidenum">
              <a:rPr lang="pt-BR" smtClean="0"/>
              <a:pPr/>
              <a:t>38</a:t>
            </a:fld>
            <a:endParaRPr lang="pt-BR" smtClean="0"/>
          </a:p>
        </p:txBody>
      </p:sp>
      <p:sp>
        <p:nvSpPr>
          <p:cNvPr id="38915" name="Rectangle 2"/>
          <p:cNvSpPr>
            <a:spLocks noGrp="1" noChangeArrowheads="1"/>
          </p:cNvSpPr>
          <p:nvPr>
            <p:ph type="title"/>
          </p:nvPr>
        </p:nvSpPr>
        <p:spPr/>
        <p:txBody>
          <a:bodyPr/>
          <a:lstStyle/>
          <a:p>
            <a:r>
              <a:rPr lang="pt-BR" smtClean="0"/>
              <a:t>Divisões e Papéis: </a:t>
            </a:r>
            <a:br>
              <a:rPr lang="pt-BR" smtClean="0"/>
            </a:br>
            <a:r>
              <a:rPr lang="en-US" smtClean="0"/>
              <a:t>Management &amp; design</a:t>
            </a:r>
            <a:endParaRPr lang="pt-BR" smtClean="0"/>
          </a:p>
        </p:txBody>
      </p:sp>
      <p:sp>
        <p:nvSpPr>
          <p:cNvPr id="38916" name="Rectangle 3"/>
          <p:cNvSpPr>
            <a:spLocks noGrp="1" noChangeArrowheads="1"/>
          </p:cNvSpPr>
          <p:nvPr>
            <p:ph type="body" idx="1"/>
          </p:nvPr>
        </p:nvSpPr>
        <p:spPr/>
        <p:txBody>
          <a:bodyPr/>
          <a:lstStyle/>
          <a:p>
            <a:pPr>
              <a:lnSpc>
                <a:spcPct val="90000"/>
              </a:lnSpc>
            </a:pPr>
            <a:r>
              <a:rPr lang="pt-BR" smtClean="0"/>
              <a:t>Software planner</a:t>
            </a:r>
          </a:p>
          <a:p>
            <a:pPr lvl="1">
              <a:lnSpc>
                <a:spcPct val="90000"/>
              </a:lnSpc>
            </a:pPr>
            <a:r>
              <a:rPr lang="pt-BR" smtClean="0"/>
              <a:t>Detalha os requisitos técnicos e esforço esperado</a:t>
            </a:r>
          </a:p>
          <a:p>
            <a:pPr lvl="1">
              <a:lnSpc>
                <a:spcPct val="90000"/>
              </a:lnSpc>
            </a:pPr>
            <a:r>
              <a:rPr lang="pt-BR" smtClean="0"/>
              <a:t>Trabalha com Lead architect e Game designer</a:t>
            </a:r>
          </a:p>
          <a:p>
            <a:pPr>
              <a:lnSpc>
                <a:spcPct val="90000"/>
              </a:lnSpc>
            </a:pPr>
            <a:r>
              <a:rPr lang="pt-BR" smtClean="0"/>
              <a:t>Lead architect</a:t>
            </a:r>
          </a:p>
          <a:p>
            <a:pPr lvl="1">
              <a:lnSpc>
                <a:spcPct val="90000"/>
              </a:lnSpc>
            </a:pPr>
            <a:r>
              <a:rPr lang="pt-BR" smtClean="0"/>
              <a:t>identifica os módulos do sistema a partir dos requisitos técnicos (pode se fundir com o anterioir</a:t>
            </a:r>
          </a:p>
          <a:p>
            <a:pPr>
              <a:lnSpc>
                <a:spcPct val="90000"/>
              </a:lnSpc>
            </a:pPr>
            <a:r>
              <a:rPr lang="pt-BR" smtClean="0"/>
              <a:t>Project manager</a:t>
            </a:r>
          </a:p>
          <a:p>
            <a:pPr lvl="1">
              <a:lnSpc>
                <a:spcPct val="90000"/>
              </a:lnSpc>
            </a:pPr>
            <a:r>
              <a:rPr lang="pt-BR" smtClean="0"/>
              <a:t>gerencia interação entre divisões e prazos</a:t>
            </a:r>
          </a:p>
          <a:p>
            <a:pPr>
              <a:lnSpc>
                <a:spcPct val="90000"/>
              </a:lnSpc>
            </a:pPr>
            <a:r>
              <a:rPr lang="pt-BR" smtClean="0"/>
              <a:t>Game designer</a:t>
            </a:r>
          </a:p>
          <a:p>
            <a:pPr lvl="1">
              <a:lnSpc>
                <a:spcPct val="90000"/>
              </a:lnSpc>
            </a:pPr>
            <a:r>
              <a:rPr lang="pt-BR" smtClean="0"/>
              <a:t>projeta o jogo: documento inicial e refinamentos contínuos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Espaço Reservado para Número de Slide 4"/>
          <p:cNvSpPr>
            <a:spLocks noGrp="1"/>
          </p:cNvSpPr>
          <p:nvPr>
            <p:ph type="sldNum" sz="quarter" idx="11"/>
          </p:nvPr>
        </p:nvSpPr>
        <p:spPr>
          <a:noFill/>
        </p:spPr>
        <p:txBody>
          <a:bodyPr/>
          <a:lstStyle/>
          <a:p>
            <a:fld id="{18038907-94AB-43D6-A222-E9817E494351}" type="slidenum">
              <a:rPr lang="pt-BR" smtClean="0"/>
              <a:pPr/>
              <a:t>39</a:t>
            </a:fld>
            <a:endParaRPr lang="pt-BR" smtClean="0"/>
          </a:p>
        </p:txBody>
      </p:sp>
      <p:sp>
        <p:nvSpPr>
          <p:cNvPr id="39939" name="Rectangle 2"/>
          <p:cNvSpPr>
            <a:spLocks noGrp="1" noChangeArrowheads="1"/>
          </p:cNvSpPr>
          <p:nvPr>
            <p:ph type="title"/>
          </p:nvPr>
        </p:nvSpPr>
        <p:spPr/>
        <p:txBody>
          <a:bodyPr/>
          <a:lstStyle/>
          <a:p>
            <a:r>
              <a:rPr lang="pt-BR" smtClean="0"/>
              <a:t>Divisões e Papéis: </a:t>
            </a:r>
            <a:br>
              <a:rPr lang="pt-BR" smtClean="0"/>
            </a:br>
            <a:r>
              <a:rPr lang="en-US" smtClean="0"/>
              <a:t>Programming</a:t>
            </a:r>
            <a:endParaRPr lang="pt-BR" smtClean="0"/>
          </a:p>
        </p:txBody>
      </p:sp>
      <p:sp>
        <p:nvSpPr>
          <p:cNvPr id="39940" name="Rectangle 3"/>
          <p:cNvSpPr>
            <a:spLocks noGrp="1" noChangeArrowheads="1"/>
          </p:cNvSpPr>
          <p:nvPr>
            <p:ph type="body" idx="1"/>
          </p:nvPr>
        </p:nvSpPr>
        <p:spPr/>
        <p:txBody>
          <a:bodyPr/>
          <a:lstStyle/>
          <a:p>
            <a:r>
              <a:rPr lang="pt-BR" smtClean="0"/>
              <a:t>Lead programmer</a:t>
            </a:r>
          </a:p>
          <a:p>
            <a:pPr lvl="1"/>
            <a:r>
              <a:rPr lang="pt-BR" smtClean="0"/>
              <a:t>Detalha os módulos, cuida de prazos e divisão de tarefas</a:t>
            </a:r>
          </a:p>
          <a:p>
            <a:pPr lvl="1"/>
            <a:r>
              <a:rPr lang="pt-BR" smtClean="0"/>
              <a:t>mas programa 70% do tempo (é o mais experiente)</a:t>
            </a:r>
          </a:p>
          <a:p>
            <a:pPr lvl="1"/>
            <a:r>
              <a:rPr lang="pt-BR" smtClean="0"/>
              <a:t>conversa com o pessoal da gerência e design</a:t>
            </a:r>
          </a:p>
          <a:p>
            <a:r>
              <a:rPr lang="pt-BR" smtClean="0"/>
              <a:t>Programmer</a:t>
            </a:r>
          </a:p>
          <a:p>
            <a:pPr lvl="1"/>
            <a:r>
              <a:rPr lang="pt-BR" smtClean="0"/>
              <a:t>Programa seguindo as espcificações</a:t>
            </a:r>
          </a:p>
          <a:p>
            <a:pPr lvl="1"/>
            <a:r>
              <a:rPr lang="pt-BR" smtClean="0"/>
              <a:t>Pode ser especializado: gráficos, IA, música e rede</a:t>
            </a:r>
          </a:p>
          <a:p>
            <a:pPr lvl="1"/>
            <a:r>
              <a:rPr lang="pt-BR" smtClean="0"/>
              <a:t>Pode trabalhar em mais de um projeto </a:t>
            </a:r>
          </a:p>
          <a:p>
            <a:endParaRPr lang="pt-BR"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Espaço Reservado para Número de Slide 4"/>
          <p:cNvSpPr>
            <a:spLocks noGrp="1"/>
          </p:cNvSpPr>
          <p:nvPr>
            <p:ph type="sldNum" sz="quarter" idx="11"/>
          </p:nvPr>
        </p:nvSpPr>
        <p:spPr>
          <a:noFill/>
        </p:spPr>
        <p:txBody>
          <a:bodyPr/>
          <a:lstStyle/>
          <a:p>
            <a:fld id="{A037D62A-37F3-4A23-8FBB-3CD08C33D6F8}" type="slidenum">
              <a:rPr lang="pt-BR" smtClean="0"/>
              <a:pPr/>
              <a:t>4</a:t>
            </a:fld>
            <a:endParaRPr lang="pt-BR" smtClean="0"/>
          </a:p>
        </p:txBody>
      </p:sp>
      <p:sp>
        <p:nvSpPr>
          <p:cNvPr id="6147" name="Rectangle 2050"/>
          <p:cNvSpPr>
            <a:spLocks noGrp="1" noChangeArrowheads="1"/>
          </p:cNvSpPr>
          <p:nvPr>
            <p:ph type="title"/>
          </p:nvPr>
        </p:nvSpPr>
        <p:spPr/>
        <p:txBody>
          <a:bodyPr/>
          <a:lstStyle/>
          <a:p>
            <a:r>
              <a:rPr lang="pt-BR" smtClean="0"/>
              <a:t>Importância Acadêmica</a:t>
            </a:r>
          </a:p>
        </p:txBody>
      </p:sp>
      <p:sp>
        <p:nvSpPr>
          <p:cNvPr id="6148" name="Rectangle 2051"/>
          <p:cNvSpPr>
            <a:spLocks noGrp="1" noChangeArrowheads="1"/>
          </p:cNvSpPr>
          <p:nvPr>
            <p:ph type="body" idx="1"/>
          </p:nvPr>
        </p:nvSpPr>
        <p:spPr/>
        <p:txBody>
          <a:bodyPr/>
          <a:lstStyle/>
          <a:p>
            <a:r>
              <a:rPr lang="pt-BR" smtClean="0"/>
              <a:t>Atividade ótima para se aprender sobre </a:t>
            </a:r>
          </a:p>
          <a:p>
            <a:pPr lvl="1"/>
            <a:r>
              <a:rPr lang="pt-BR" smtClean="0"/>
              <a:t>Interatividade</a:t>
            </a:r>
          </a:p>
          <a:p>
            <a:pPr lvl="1"/>
            <a:r>
              <a:rPr lang="pt-BR" smtClean="0"/>
              <a:t>Comunidade</a:t>
            </a:r>
          </a:p>
          <a:p>
            <a:pPr lvl="1"/>
            <a:r>
              <a:rPr lang="pt-BR" smtClean="0"/>
              <a:t>Produto</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Espaço Reservado para Número de Slide 4"/>
          <p:cNvSpPr>
            <a:spLocks noGrp="1"/>
          </p:cNvSpPr>
          <p:nvPr>
            <p:ph type="sldNum" sz="quarter" idx="11"/>
          </p:nvPr>
        </p:nvSpPr>
        <p:spPr>
          <a:noFill/>
        </p:spPr>
        <p:txBody>
          <a:bodyPr/>
          <a:lstStyle/>
          <a:p>
            <a:fld id="{3AEB5A1E-111A-4A11-8BEA-0E1F0D995216}" type="slidenum">
              <a:rPr lang="pt-BR" smtClean="0"/>
              <a:pPr/>
              <a:t>40</a:t>
            </a:fld>
            <a:endParaRPr lang="pt-BR" smtClean="0"/>
          </a:p>
        </p:txBody>
      </p:sp>
      <p:sp>
        <p:nvSpPr>
          <p:cNvPr id="40963" name="Rectangle 2"/>
          <p:cNvSpPr>
            <a:spLocks noGrp="1" noChangeArrowheads="1"/>
          </p:cNvSpPr>
          <p:nvPr>
            <p:ph type="title"/>
          </p:nvPr>
        </p:nvSpPr>
        <p:spPr/>
        <p:txBody>
          <a:bodyPr/>
          <a:lstStyle/>
          <a:p>
            <a:r>
              <a:rPr lang="pt-BR" smtClean="0"/>
              <a:t>Divisões e Papéis: </a:t>
            </a:r>
            <a:br>
              <a:rPr lang="pt-BR" smtClean="0"/>
            </a:br>
            <a:r>
              <a:rPr lang="en-US" smtClean="0"/>
              <a:t>Graphic Art</a:t>
            </a:r>
            <a:endParaRPr lang="pt-BR" smtClean="0"/>
          </a:p>
        </p:txBody>
      </p:sp>
      <p:sp>
        <p:nvSpPr>
          <p:cNvPr id="40964" name="Rectangle 3"/>
          <p:cNvSpPr>
            <a:spLocks noGrp="1" noChangeArrowheads="1"/>
          </p:cNvSpPr>
          <p:nvPr>
            <p:ph type="body" idx="1"/>
          </p:nvPr>
        </p:nvSpPr>
        <p:spPr/>
        <p:txBody>
          <a:bodyPr/>
          <a:lstStyle/>
          <a:p>
            <a:r>
              <a:rPr lang="en-US" smtClean="0"/>
              <a:t>Lead artist</a:t>
            </a:r>
          </a:p>
          <a:p>
            <a:pPr lvl="1"/>
            <a:r>
              <a:rPr lang="en-US" smtClean="0"/>
              <a:t>Papel semelhante ao do lead programmer: detalha, atribui, faz ponte e ... cria</a:t>
            </a:r>
          </a:p>
          <a:p>
            <a:r>
              <a:rPr lang="en-US" smtClean="0"/>
              <a:t>Artist</a:t>
            </a:r>
          </a:p>
          <a:p>
            <a:pPr lvl="1"/>
            <a:r>
              <a:rPr lang="en-US" smtClean="0"/>
              <a:t>Semelhante ao programador</a:t>
            </a:r>
          </a:p>
          <a:p>
            <a:pPr lvl="1"/>
            <a:r>
              <a:rPr lang="pt-BR" smtClean="0"/>
              <a:t>Pode ser especializado: 3D, 2D, cenário, box, ... </a:t>
            </a:r>
          </a:p>
          <a:p>
            <a:pPr lvl="1"/>
            <a:r>
              <a:rPr lang="pt-BR" smtClean="0"/>
              <a:t>Vídeo</a:t>
            </a:r>
          </a:p>
          <a:p>
            <a:pPr lvl="1"/>
            <a:r>
              <a:rPr lang="pt-BR" smtClean="0"/>
              <a:t>Pode trabalhar em mais de um projeto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Espaço Reservado para Número de Slide 4"/>
          <p:cNvSpPr>
            <a:spLocks noGrp="1"/>
          </p:cNvSpPr>
          <p:nvPr>
            <p:ph type="sldNum" sz="quarter" idx="11"/>
          </p:nvPr>
        </p:nvSpPr>
        <p:spPr>
          <a:noFill/>
        </p:spPr>
        <p:txBody>
          <a:bodyPr/>
          <a:lstStyle/>
          <a:p>
            <a:fld id="{3E1EBB84-8A2A-4653-8832-55CFE1ACF248}" type="slidenum">
              <a:rPr lang="pt-BR" smtClean="0"/>
              <a:pPr/>
              <a:t>41</a:t>
            </a:fld>
            <a:endParaRPr lang="pt-BR" smtClean="0"/>
          </a:p>
        </p:txBody>
      </p:sp>
      <p:sp>
        <p:nvSpPr>
          <p:cNvPr id="41987" name="Rectangle 2"/>
          <p:cNvSpPr>
            <a:spLocks noGrp="1" noChangeArrowheads="1"/>
          </p:cNvSpPr>
          <p:nvPr>
            <p:ph type="title"/>
          </p:nvPr>
        </p:nvSpPr>
        <p:spPr/>
        <p:txBody>
          <a:bodyPr/>
          <a:lstStyle/>
          <a:p>
            <a:r>
              <a:rPr lang="pt-BR" smtClean="0"/>
              <a:t>Divisões e Papéis: </a:t>
            </a:r>
            <a:br>
              <a:rPr lang="pt-BR" smtClean="0"/>
            </a:br>
            <a:r>
              <a:rPr lang="en-US" smtClean="0"/>
              <a:t>Music and others</a:t>
            </a:r>
            <a:endParaRPr lang="pt-BR" smtClean="0"/>
          </a:p>
        </p:txBody>
      </p:sp>
      <p:sp>
        <p:nvSpPr>
          <p:cNvPr id="41988" name="Rectangle 3"/>
          <p:cNvSpPr>
            <a:spLocks noGrp="1" noChangeArrowheads="1"/>
          </p:cNvSpPr>
          <p:nvPr>
            <p:ph type="body" idx="1"/>
          </p:nvPr>
        </p:nvSpPr>
        <p:spPr/>
        <p:txBody>
          <a:bodyPr/>
          <a:lstStyle/>
          <a:p>
            <a:r>
              <a:rPr lang="pt-BR" smtClean="0"/>
              <a:t>Musician</a:t>
            </a:r>
          </a:p>
          <a:p>
            <a:pPr lvl="1"/>
            <a:r>
              <a:rPr lang="pt-BR" smtClean="0"/>
              <a:t>Cria as trilhas sonoras</a:t>
            </a:r>
          </a:p>
          <a:p>
            <a:pPr lvl="1"/>
            <a:r>
              <a:rPr lang="pt-BR" smtClean="0"/>
              <a:t>Se forem interativas, requer maior conversa com a equipe</a:t>
            </a:r>
          </a:p>
          <a:p>
            <a:r>
              <a:rPr lang="pt-BR" smtClean="0"/>
              <a:t>Sound Effects technicians</a:t>
            </a:r>
          </a:p>
          <a:p>
            <a:pPr lvl="1"/>
            <a:r>
              <a:rPr lang="pt-BR" smtClean="0"/>
              <a:t>cria efeitos sonoros conforme especificação do design</a:t>
            </a:r>
          </a:p>
          <a:p>
            <a:r>
              <a:rPr lang="pt-BR" smtClean="0"/>
              <a:t>Others</a:t>
            </a:r>
          </a:p>
          <a:p>
            <a:pPr lvl="1"/>
            <a:r>
              <a:rPr lang="pt-BR" smtClean="0"/>
              <a:t>motion capture</a:t>
            </a:r>
          </a:p>
          <a:p>
            <a:pPr lvl="2"/>
            <a:endParaRPr lang="pt-BR" smtClean="0"/>
          </a:p>
          <a:p>
            <a:endParaRPr lang="pt-BR"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Espaço Reservado para Número de Slide 4"/>
          <p:cNvSpPr>
            <a:spLocks noGrp="1"/>
          </p:cNvSpPr>
          <p:nvPr>
            <p:ph type="sldNum" sz="quarter" idx="11"/>
          </p:nvPr>
        </p:nvSpPr>
        <p:spPr>
          <a:noFill/>
        </p:spPr>
        <p:txBody>
          <a:bodyPr/>
          <a:lstStyle/>
          <a:p>
            <a:fld id="{EA126BA4-5DB3-493F-87B3-31188C131EFC}" type="slidenum">
              <a:rPr lang="pt-BR" smtClean="0"/>
              <a:pPr/>
              <a:t>42</a:t>
            </a:fld>
            <a:endParaRPr lang="pt-BR" smtClean="0"/>
          </a:p>
        </p:txBody>
      </p:sp>
      <p:sp>
        <p:nvSpPr>
          <p:cNvPr id="43011" name="Rectangle 2"/>
          <p:cNvSpPr>
            <a:spLocks noGrp="1" noChangeArrowheads="1"/>
          </p:cNvSpPr>
          <p:nvPr>
            <p:ph type="title"/>
          </p:nvPr>
        </p:nvSpPr>
        <p:spPr/>
        <p:txBody>
          <a:bodyPr/>
          <a:lstStyle/>
          <a:p>
            <a:r>
              <a:rPr lang="pt-BR" smtClean="0"/>
              <a:t>Divisões e Papéis: </a:t>
            </a:r>
            <a:br>
              <a:rPr lang="pt-BR" smtClean="0"/>
            </a:br>
            <a:r>
              <a:rPr lang="en-US" smtClean="0"/>
              <a:t>Support and Quality Assurance</a:t>
            </a:r>
            <a:endParaRPr lang="pt-BR" smtClean="0"/>
          </a:p>
        </p:txBody>
      </p:sp>
      <p:sp>
        <p:nvSpPr>
          <p:cNvPr id="43012" name="Rectangle 3"/>
          <p:cNvSpPr>
            <a:spLocks noGrp="1" noChangeArrowheads="1"/>
          </p:cNvSpPr>
          <p:nvPr>
            <p:ph type="body" idx="1"/>
          </p:nvPr>
        </p:nvSpPr>
        <p:spPr>
          <a:xfrm>
            <a:off x="228600" y="1447800"/>
            <a:ext cx="8763000" cy="4724400"/>
          </a:xfrm>
        </p:spPr>
        <p:txBody>
          <a:bodyPr/>
          <a:lstStyle/>
          <a:p>
            <a:pPr>
              <a:lnSpc>
                <a:spcPct val="90000"/>
              </a:lnSpc>
            </a:pPr>
            <a:r>
              <a:rPr lang="pt-BR" smtClean="0"/>
              <a:t>QA lead</a:t>
            </a:r>
          </a:p>
          <a:p>
            <a:pPr lvl="1">
              <a:lnSpc>
                <a:spcPct val="90000"/>
              </a:lnSpc>
            </a:pPr>
            <a:r>
              <a:rPr lang="pt-BR" smtClean="0"/>
              <a:t>supervisiona a divisão e conversa com o project manager</a:t>
            </a:r>
          </a:p>
          <a:p>
            <a:pPr>
              <a:lnSpc>
                <a:spcPct val="90000"/>
              </a:lnSpc>
              <a:spcBef>
                <a:spcPct val="40000"/>
              </a:spcBef>
            </a:pPr>
            <a:r>
              <a:rPr lang="pt-BR" smtClean="0"/>
              <a:t>QA technician</a:t>
            </a:r>
          </a:p>
          <a:p>
            <a:pPr lvl="1">
              <a:lnSpc>
                <a:spcPct val="90000"/>
              </a:lnSpc>
            </a:pPr>
            <a:r>
              <a:rPr lang="en-US" smtClean="0"/>
              <a:t>Testa todos os caminhos de um módulo em busca de bugs</a:t>
            </a:r>
          </a:p>
          <a:p>
            <a:pPr lvl="1">
              <a:lnSpc>
                <a:spcPct val="90000"/>
              </a:lnSpc>
            </a:pPr>
            <a:r>
              <a:rPr lang="en-US" smtClean="0"/>
              <a:t>2 tipos de teste: black-box and clear-box testing</a:t>
            </a:r>
          </a:p>
          <a:p>
            <a:pPr>
              <a:lnSpc>
                <a:spcPct val="90000"/>
              </a:lnSpc>
              <a:spcBef>
                <a:spcPct val="40000"/>
              </a:spcBef>
            </a:pPr>
            <a:r>
              <a:rPr lang="pt-BR" smtClean="0"/>
              <a:t>Playtester</a:t>
            </a:r>
          </a:p>
          <a:p>
            <a:pPr lvl="1">
              <a:lnSpc>
                <a:spcPct val="90000"/>
              </a:lnSpc>
            </a:pPr>
            <a:r>
              <a:rPr lang="pt-BR" smtClean="0"/>
              <a:t>Testa a jogabilidade</a:t>
            </a:r>
          </a:p>
          <a:p>
            <a:pPr lvl="1">
              <a:lnSpc>
                <a:spcPct val="90000"/>
              </a:lnSpc>
            </a:pPr>
            <a:r>
              <a:rPr lang="pt-BR" smtClean="0"/>
              <a:t>Possibilidades de contratação</a:t>
            </a:r>
          </a:p>
          <a:p>
            <a:pPr lvl="2">
              <a:lnSpc>
                <a:spcPct val="90000"/>
              </a:lnSpc>
            </a:pPr>
            <a:r>
              <a:rPr lang="pt-BR" smtClean="0"/>
              <a:t>staff da casa, estudantes secundaristas, agência de teste, beta teste público</a:t>
            </a:r>
          </a:p>
          <a:p>
            <a:pPr>
              <a:lnSpc>
                <a:spcPct val="90000"/>
              </a:lnSpc>
              <a:spcBef>
                <a:spcPct val="40000"/>
              </a:spcBef>
            </a:pPr>
            <a:r>
              <a:rPr lang="pt-BR" smtClean="0"/>
              <a:t>Support technician</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Espaço Reservado para Número de Slide 4"/>
          <p:cNvSpPr>
            <a:spLocks noGrp="1"/>
          </p:cNvSpPr>
          <p:nvPr>
            <p:ph type="sldNum" sz="quarter" idx="11"/>
          </p:nvPr>
        </p:nvSpPr>
        <p:spPr>
          <a:noFill/>
        </p:spPr>
        <p:txBody>
          <a:bodyPr/>
          <a:lstStyle/>
          <a:p>
            <a:fld id="{957FD9B7-34F9-4706-B006-A79C9AC4A5AE}" type="slidenum">
              <a:rPr lang="pt-BR" smtClean="0"/>
              <a:pPr/>
              <a:t>43</a:t>
            </a:fld>
            <a:endParaRPr lang="pt-BR" smtClean="0"/>
          </a:p>
        </p:txBody>
      </p:sp>
      <p:sp>
        <p:nvSpPr>
          <p:cNvPr id="44035" name="Rectangle 2"/>
          <p:cNvSpPr>
            <a:spLocks noGrp="1" noChangeArrowheads="1"/>
          </p:cNvSpPr>
          <p:nvPr>
            <p:ph type="title"/>
          </p:nvPr>
        </p:nvSpPr>
        <p:spPr/>
        <p:txBody>
          <a:bodyPr/>
          <a:lstStyle/>
          <a:p>
            <a:r>
              <a:rPr lang="pt-BR" smtClean="0"/>
              <a:t>Equipes: artistas x eng. software</a:t>
            </a:r>
          </a:p>
        </p:txBody>
      </p:sp>
      <p:sp>
        <p:nvSpPr>
          <p:cNvPr id="44036" name="Rectangle 3"/>
          <p:cNvSpPr>
            <a:spLocks noGrp="1" noChangeArrowheads="1"/>
          </p:cNvSpPr>
          <p:nvPr>
            <p:ph type="body" idx="1"/>
          </p:nvPr>
        </p:nvSpPr>
        <p:spPr/>
        <p:txBody>
          <a:bodyPr/>
          <a:lstStyle/>
          <a:p>
            <a:r>
              <a:rPr lang="pt-BR" smtClean="0"/>
              <a:t>Plataforma Consoles</a:t>
            </a:r>
          </a:p>
          <a:p>
            <a:pPr lvl="1"/>
            <a:r>
              <a:rPr lang="pt-BR" smtClean="0"/>
              <a:t>Aprox. 70-90% de artistas (roteiro, gráficos, sons)</a:t>
            </a:r>
          </a:p>
          <a:p>
            <a:r>
              <a:rPr lang="pt-BR" smtClean="0"/>
              <a:t>Game Boy e Celular</a:t>
            </a:r>
          </a:p>
          <a:p>
            <a:pPr lvl="1"/>
            <a:r>
              <a:rPr lang="pt-BR" smtClean="0"/>
              <a:t>Aprox. 50% de artistas</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Espaço Reservado para Número de Slide 4"/>
          <p:cNvSpPr>
            <a:spLocks noGrp="1"/>
          </p:cNvSpPr>
          <p:nvPr>
            <p:ph type="sldNum" sz="quarter" idx="11"/>
          </p:nvPr>
        </p:nvSpPr>
        <p:spPr>
          <a:noFill/>
        </p:spPr>
        <p:txBody>
          <a:bodyPr/>
          <a:lstStyle/>
          <a:p>
            <a:fld id="{68F76133-E737-4C2D-B8D2-88C78A7D7ABC}" type="slidenum">
              <a:rPr lang="pt-BR" smtClean="0"/>
              <a:pPr/>
              <a:t>44</a:t>
            </a:fld>
            <a:endParaRPr lang="pt-BR" smtClean="0"/>
          </a:p>
        </p:txBody>
      </p:sp>
      <p:sp>
        <p:nvSpPr>
          <p:cNvPr id="45059" name="Rectangle 2"/>
          <p:cNvSpPr>
            <a:spLocks noGrp="1" noChangeArrowheads="1"/>
          </p:cNvSpPr>
          <p:nvPr>
            <p:ph type="title"/>
          </p:nvPr>
        </p:nvSpPr>
        <p:spPr/>
        <p:txBody>
          <a:bodyPr/>
          <a:lstStyle/>
          <a:p>
            <a:r>
              <a:rPr lang="pt-BR" smtClean="0"/>
              <a:t>Estudo de caso: </a:t>
            </a:r>
            <a:br>
              <a:rPr lang="pt-BR" smtClean="0"/>
            </a:br>
            <a:r>
              <a:rPr lang="pt-BR" smtClean="0"/>
              <a:t>StarCraft (228 pessoas)</a:t>
            </a:r>
          </a:p>
        </p:txBody>
      </p:sp>
      <p:sp>
        <p:nvSpPr>
          <p:cNvPr id="45060" name="Rectangle 3"/>
          <p:cNvSpPr>
            <a:spLocks noGrp="1" noChangeArrowheads="1"/>
          </p:cNvSpPr>
          <p:nvPr>
            <p:ph type="body" idx="1"/>
          </p:nvPr>
        </p:nvSpPr>
        <p:spPr>
          <a:xfrm>
            <a:off x="0" y="1447800"/>
            <a:ext cx="8991600" cy="4724400"/>
          </a:xfrm>
        </p:spPr>
        <p:txBody>
          <a:bodyPr/>
          <a:lstStyle/>
          <a:p>
            <a:pPr>
              <a:lnSpc>
                <a:spcPct val="80000"/>
              </a:lnSpc>
            </a:pPr>
            <a:r>
              <a:rPr lang="pt-BR" sz="2200" smtClean="0"/>
              <a:t>Gerência (53)</a:t>
            </a:r>
          </a:p>
          <a:p>
            <a:pPr lvl="1">
              <a:lnSpc>
                <a:spcPct val="80000"/>
              </a:lnSpc>
            </a:pPr>
            <a:r>
              <a:rPr lang="pt-BR" sz="2000" smtClean="0"/>
              <a:t>Produtor executivo, Produtores (3), prod. associados (2), diretor de operações, administrador de escritório, diretor executivo, produtures e relações públicas (2), business (2), ass. Jurídica (4), marketing (8), vendas (9), hosts (4), outros (12) </a:t>
            </a:r>
          </a:p>
          <a:p>
            <a:pPr lvl="1">
              <a:lnSpc>
                <a:spcPct val="80000"/>
              </a:lnSpc>
            </a:pPr>
            <a:r>
              <a:rPr lang="pt-BR" sz="2000" smtClean="0"/>
              <a:t>Senior designers (2), Editor de campanhas</a:t>
            </a:r>
          </a:p>
          <a:p>
            <a:pPr>
              <a:lnSpc>
                <a:spcPct val="80000"/>
              </a:lnSpc>
              <a:spcBef>
                <a:spcPct val="30000"/>
              </a:spcBef>
            </a:pPr>
            <a:r>
              <a:rPr lang="pt-BR" sz="2200" smtClean="0"/>
              <a:t>Programação (16)</a:t>
            </a:r>
            <a:endParaRPr lang="pt-BR" sz="2400" smtClean="0"/>
          </a:p>
          <a:p>
            <a:pPr lvl="1">
              <a:lnSpc>
                <a:spcPct val="80000"/>
              </a:lnSpc>
            </a:pPr>
            <a:r>
              <a:rPr lang="pt-BR" sz="2000" smtClean="0"/>
              <a:t>Chefe de programação, program. (8), Program. IA (3), Program. Net (3), Instalador, Especialista de hardware </a:t>
            </a:r>
          </a:p>
          <a:p>
            <a:pPr>
              <a:lnSpc>
                <a:spcPct val="80000"/>
              </a:lnSpc>
              <a:spcBef>
                <a:spcPct val="30000"/>
              </a:spcBef>
            </a:pPr>
            <a:r>
              <a:rPr lang="pt-BR" sz="2200" smtClean="0"/>
              <a:t>Artes (108)</a:t>
            </a:r>
            <a:endParaRPr lang="pt-BR" sz="2400" smtClean="0"/>
          </a:p>
          <a:p>
            <a:pPr lvl="1">
              <a:lnSpc>
                <a:spcPct val="80000"/>
              </a:lnSpc>
            </a:pPr>
            <a:r>
              <a:rPr lang="pt-BR" sz="2000" smtClean="0"/>
              <a:t>Diretor de artes, artework 3D (8), artwork (13), artistas técnicos (3), scenario Design e layout (8), diretor de filme, artistas cinema (16), engenheiro de vídeo, storyboard (8), música (5), efeitos sonoros (5), audio maker (2), engenheiro de áudio, produtor de voz, vozes (21), scritp story (2), strike (9), help design (3), </a:t>
            </a:r>
          </a:p>
          <a:p>
            <a:pPr>
              <a:lnSpc>
                <a:spcPct val="80000"/>
              </a:lnSpc>
              <a:spcBef>
                <a:spcPct val="30000"/>
              </a:spcBef>
            </a:pPr>
            <a:r>
              <a:rPr lang="pt-BR" sz="2200" smtClean="0"/>
              <a:t>Testes (51)</a:t>
            </a:r>
            <a:endParaRPr lang="pt-BR" sz="2400" smtClean="0"/>
          </a:p>
          <a:p>
            <a:pPr lvl="1">
              <a:lnSpc>
                <a:spcPct val="80000"/>
              </a:lnSpc>
            </a:pPr>
            <a:r>
              <a:rPr lang="pt-BR" sz="2000" smtClean="0"/>
              <a:t>QA manager, testador líder e assistente (2),  manuais (14), box (7), diretor de suporte, líder do suporte, QA analistas (9), Testadores (16), </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sz="quarter"/>
          </p:nvPr>
        </p:nvSpPr>
        <p:spPr>
          <a:xfrm>
            <a:off x="467544" y="2780928"/>
            <a:ext cx="8178800" cy="1524000"/>
          </a:xfrm>
        </p:spPr>
        <p:txBody>
          <a:bodyPr/>
          <a:lstStyle/>
          <a:p>
            <a:r>
              <a:rPr lang="pt-BR" dirty="0" smtClean="0"/>
              <a:t>O que a indústria de software tem a aprender com a de games?</a:t>
            </a:r>
            <a:endParaRPr lang="pt-BR" dirty="0"/>
          </a:p>
        </p:txBody>
      </p:sp>
      <p:sp>
        <p:nvSpPr>
          <p:cNvPr id="4" name="Espaço Reservado para Número de Slide 3"/>
          <p:cNvSpPr>
            <a:spLocks noGrp="1"/>
          </p:cNvSpPr>
          <p:nvPr>
            <p:ph type="sldNum" sz="quarter" idx="12"/>
          </p:nvPr>
        </p:nvSpPr>
        <p:spPr/>
        <p:txBody>
          <a:bodyPr/>
          <a:lstStyle/>
          <a:p>
            <a:pPr>
              <a:defRPr/>
            </a:pPr>
            <a:fld id="{68EA99B4-39EF-43E0-8EB8-2375D5605D35}" type="slidenum">
              <a:rPr lang="pt-BR" smtClean="0"/>
              <a:pPr>
                <a:defRPr/>
              </a:pPr>
              <a:t>45</a:t>
            </a:fld>
            <a:endParaRPr lang="pt-B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ítulo 1"/>
          <p:cNvSpPr>
            <a:spLocks noGrp="1"/>
          </p:cNvSpPr>
          <p:nvPr>
            <p:ph type="title"/>
          </p:nvPr>
        </p:nvSpPr>
        <p:spPr/>
        <p:txBody>
          <a:bodyPr/>
          <a:lstStyle/>
          <a:p>
            <a:r>
              <a:rPr lang="pt-BR" dirty="0" smtClean="0"/>
              <a:t>Jogo e Software: um bocado diferentes!?</a:t>
            </a:r>
          </a:p>
        </p:txBody>
      </p:sp>
      <p:sp>
        <p:nvSpPr>
          <p:cNvPr id="32771" name="Espaço Reservado para Conteúdo 2"/>
          <p:cNvSpPr>
            <a:spLocks noGrp="1"/>
          </p:cNvSpPr>
          <p:nvPr>
            <p:ph idx="1"/>
          </p:nvPr>
        </p:nvSpPr>
        <p:spPr/>
        <p:txBody>
          <a:bodyPr>
            <a:normAutofit fontScale="92500"/>
          </a:bodyPr>
          <a:lstStyle/>
          <a:p>
            <a:r>
              <a:rPr lang="pt-BR" dirty="0" smtClean="0"/>
              <a:t>O Jogo tem de seduzir o usuário final: usabilidade e </a:t>
            </a:r>
            <a:r>
              <a:rPr lang="pt-BR" dirty="0" err="1" smtClean="0"/>
              <a:t>jogabilidade</a:t>
            </a:r>
            <a:r>
              <a:rPr lang="pt-BR" dirty="0" smtClean="0"/>
              <a:t> são essenciais</a:t>
            </a:r>
          </a:p>
          <a:p>
            <a:pPr lvl="1"/>
            <a:r>
              <a:rPr lang="pt-BR" dirty="0" smtClean="0"/>
              <a:t>Um software é construído para solucionar algum problema e jogo para criar problemas</a:t>
            </a:r>
          </a:p>
          <a:p>
            <a:pPr lvl="1"/>
            <a:r>
              <a:rPr lang="pt-BR" dirty="0" smtClean="0"/>
              <a:t>Ciclo de vida maior</a:t>
            </a:r>
          </a:p>
          <a:p>
            <a:r>
              <a:rPr lang="pt-BR" dirty="0" smtClean="0"/>
              <a:t>Software é suporte (papel), jogo é conteúdo (poesia)</a:t>
            </a:r>
          </a:p>
          <a:p>
            <a:pPr lvl="1"/>
            <a:r>
              <a:rPr lang="pt-BR" b="0" dirty="0" smtClean="0"/>
              <a:t>Gerenciamento de </a:t>
            </a:r>
            <a:r>
              <a:rPr lang="pt-BR" dirty="0" smtClean="0"/>
              <a:t>equipes multidisciplinares</a:t>
            </a:r>
          </a:p>
          <a:p>
            <a:r>
              <a:rPr lang="pt-BR" dirty="0" smtClean="0"/>
              <a:t>Os requisitos dos jogos são evolutivos: </a:t>
            </a:r>
            <a:r>
              <a:rPr lang="pt-BR" dirty="0" err="1" smtClean="0"/>
              <a:t>prototipar</a:t>
            </a:r>
            <a:r>
              <a:rPr lang="pt-BR" dirty="0" smtClean="0"/>
              <a:t> e testar</a:t>
            </a:r>
          </a:p>
          <a:p>
            <a:r>
              <a:rPr lang="pt-BR" dirty="0" smtClean="0"/>
              <a:t>Alta interatividade inviabiliza casos de uso</a:t>
            </a:r>
            <a:endParaRPr lang="pt-BR" b="0" dirty="0" smtClean="0"/>
          </a:p>
        </p:txBody>
      </p:sp>
      <p:sp>
        <p:nvSpPr>
          <p:cNvPr id="32772" name="Espaço Reservado para Número de Slide 3"/>
          <p:cNvSpPr>
            <a:spLocks noGrp="1"/>
          </p:cNvSpPr>
          <p:nvPr>
            <p:ph type="sldNum" sz="quarter" idx="4294967295"/>
          </p:nvPr>
        </p:nvSpPr>
        <p:spPr>
          <a:xfrm>
            <a:off x="6553200" y="6356350"/>
            <a:ext cx="2133600" cy="365125"/>
          </a:xfrm>
          <a:prstGeom prst="rect">
            <a:avLst/>
          </a:prstGeom>
          <a:noFill/>
        </p:spPr>
        <p:txBody>
          <a:bodyPr/>
          <a:lstStyle/>
          <a:p>
            <a:fld id="{BEA4FBFF-14A1-4E51-8E37-6A92AAB1CBC2}" type="slidenum">
              <a:rPr lang="pt-BR" smtClean="0"/>
              <a:pPr/>
              <a:t>46</a:t>
            </a:fld>
            <a:endParaRPr lang="pt-BR" dirty="0" smtClean="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ítulo 1"/>
          <p:cNvSpPr>
            <a:spLocks noGrp="1"/>
          </p:cNvSpPr>
          <p:nvPr>
            <p:ph type="title"/>
          </p:nvPr>
        </p:nvSpPr>
        <p:spPr/>
        <p:txBody>
          <a:bodyPr/>
          <a:lstStyle/>
          <a:p>
            <a:r>
              <a:rPr lang="pt-BR" dirty="0" smtClean="0"/>
              <a:t>Desenvolver jogos ensina sobre...</a:t>
            </a:r>
          </a:p>
        </p:txBody>
      </p:sp>
      <p:sp>
        <p:nvSpPr>
          <p:cNvPr id="32771" name="Espaço Reservado para Conteúdo 2"/>
          <p:cNvSpPr>
            <a:spLocks noGrp="1"/>
          </p:cNvSpPr>
          <p:nvPr>
            <p:ph idx="1"/>
          </p:nvPr>
        </p:nvSpPr>
        <p:spPr/>
        <p:txBody>
          <a:bodyPr>
            <a:normAutofit/>
          </a:bodyPr>
          <a:lstStyle/>
          <a:p>
            <a:r>
              <a:rPr lang="pt-BR" dirty="0" smtClean="0"/>
              <a:t>Como motivar pessoas =&gt; foco no usuário</a:t>
            </a:r>
          </a:p>
          <a:p>
            <a:r>
              <a:rPr lang="pt-BR" dirty="0" smtClean="0"/>
              <a:t>Como as pessoas querem interagir entre elas e com a máquina</a:t>
            </a:r>
          </a:p>
          <a:p>
            <a:r>
              <a:rPr lang="pt-BR" dirty="0" smtClean="0"/>
              <a:t>Como gerenciar requisitos frouxos</a:t>
            </a:r>
          </a:p>
          <a:p>
            <a:r>
              <a:rPr lang="pt-BR" dirty="0" smtClean="0"/>
              <a:t>Como pensar além da produção (antes e depois)</a:t>
            </a:r>
          </a:p>
          <a:p>
            <a:r>
              <a:rPr lang="pt-BR" b="0" dirty="0" smtClean="0"/>
              <a:t>Como gerenciar </a:t>
            </a:r>
            <a:r>
              <a:rPr lang="pt-BR" dirty="0" smtClean="0"/>
              <a:t>equipes multidisciplinares</a:t>
            </a:r>
          </a:p>
          <a:p>
            <a:r>
              <a:rPr lang="pt-BR" dirty="0" smtClean="0"/>
              <a:t>Como atuar no mercado de produtos</a:t>
            </a:r>
          </a:p>
        </p:txBody>
      </p:sp>
      <p:sp>
        <p:nvSpPr>
          <p:cNvPr id="32772" name="Espaço Reservado para Número de Slide 3"/>
          <p:cNvSpPr>
            <a:spLocks noGrp="1"/>
          </p:cNvSpPr>
          <p:nvPr>
            <p:ph type="sldNum" sz="quarter" idx="4294967295"/>
          </p:nvPr>
        </p:nvSpPr>
        <p:spPr>
          <a:xfrm>
            <a:off x="6553200" y="6356350"/>
            <a:ext cx="2133600" cy="365125"/>
          </a:xfrm>
          <a:prstGeom prst="rect">
            <a:avLst/>
          </a:prstGeom>
          <a:noFill/>
        </p:spPr>
        <p:txBody>
          <a:bodyPr/>
          <a:lstStyle/>
          <a:p>
            <a:fld id="{BEA4FBFF-14A1-4E51-8E37-6A92AAB1CBC2}" type="slidenum">
              <a:rPr lang="pt-BR" smtClean="0"/>
              <a:pPr/>
              <a:t>47</a:t>
            </a:fld>
            <a:endParaRPr lang="pt-BR" dirty="0"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84"/>
            <a:ext cx="8229600" cy="1296144"/>
          </a:xfrm>
        </p:spPr>
        <p:txBody>
          <a:bodyPr>
            <a:normAutofit/>
          </a:bodyPr>
          <a:lstStyle/>
          <a:p>
            <a:r>
              <a:rPr lang="pt-BR" noProof="0" dirty="0" smtClean="0"/>
              <a:t>O lúdico pode mudar comportamentos:  </a:t>
            </a:r>
            <a:r>
              <a:rPr lang="pt-BR" dirty="0" err="1" smtClean="0"/>
              <a:t>The</a:t>
            </a:r>
            <a:r>
              <a:rPr lang="pt-BR" dirty="0" smtClean="0"/>
              <a:t> </a:t>
            </a:r>
            <a:r>
              <a:rPr lang="pt-BR" dirty="0" err="1" smtClean="0"/>
              <a:t>fun</a:t>
            </a:r>
            <a:r>
              <a:rPr lang="pt-BR" dirty="0" smtClean="0"/>
              <a:t> </a:t>
            </a:r>
            <a:r>
              <a:rPr lang="pt-BR" dirty="0" err="1" smtClean="0"/>
              <a:t>theory</a:t>
            </a:r>
            <a:r>
              <a:rPr lang="pt-BR" noProof="0" dirty="0" smtClean="0"/>
              <a:t> </a:t>
            </a:r>
            <a:endParaRPr lang="pt-BR" noProof="0" dirty="0"/>
          </a:p>
        </p:txBody>
      </p:sp>
      <p:pic>
        <p:nvPicPr>
          <p:cNvPr id="12" name="Picture 8"/>
          <p:cNvPicPr>
            <a:picLocks noChangeAspect="1"/>
          </p:cNvPicPr>
          <p:nvPr/>
        </p:nvPicPr>
        <p:blipFill>
          <a:blip r:embed="rId2" cstate="print"/>
          <a:srcRect/>
          <a:stretch>
            <a:fillRect/>
          </a:stretch>
        </p:blipFill>
        <p:spPr bwMode="auto">
          <a:xfrm>
            <a:off x="315967" y="4293096"/>
            <a:ext cx="4256033" cy="2376264"/>
          </a:xfrm>
          <a:prstGeom prst="rect">
            <a:avLst/>
          </a:prstGeom>
          <a:solidFill>
            <a:srgbClr val="948980"/>
          </a:solidFill>
          <a:ln w="9525">
            <a:solidFill>
              <a:srgbClr val="FFFFFF"/>
            </a:solidFill>
            <a:miter lim="800000"/>
            <a:headEnd/>
            <a:tailEnd/>
          </a:ln>
          <a:effectLst>
            <a:outerShdw blurRad="63500" dist="88900" dir="2700000" rotWithShape="0">
              <a:srgbClr val="000000">
                <a:alpha val="42999"/>
              </a:srgbClr>
            </a:outerShdw>
          </a:effectLst>
        </p:spPr>
      </p:pic>
      <p:pic>
        <p:nvPicPr>
          <p:cNvPr id="3" name="Picture 2"/>
          <p:cNvPicPr>
            <a:picLocks noChangeAspect="1" noChangeArrowheads="1"/>
          </p:cNvPicPr>
          <p:nvPr/>
        </p:nvPicPr>
        <p:blipFill>
          <a:blip r:embed="rId3" cstate="print"/>
          <a:srcRect/>
          <a:stretch>
            <a:fillRect/>
          </a:stretch>
        </p:blipFill>
        <p:spPr bwMode="auto">
          <a:xfrm>
            <a:off x="4860032" y="1556792"/>
            <a:ext cx="3672408" cy="2476543"/>
          </a:xfrm>
          <a:prstGeom prst="rect">
            <a:avLst/>
          </a:prstGeom>
          <a:solidFill>
            <a:srgbClr val="948980"/>
          </a:solidFill>
          <a:ln w="9525">
            <a:solidFill>
              <a:srgbClr val="FFFFFF"/>
            </a:solidFill>
            <a:miter lim="800000"/>
            <a:headEnd/>
            <a:tailEnd/>
          </a:ln>
          <a:effectLst>
            <a:outerShdw blurRad="63500" dist="88900" dir="2700000" rotWithShape="0">
              <a:srgbClr val="000000">
                <a:alpha val="42999"/>
              </a:srgbClr>
            </a:outerShdw>
          </a:effectLst>
        </p:spPr>
      </p:pic>
      <p:pic>
        <p:nvPicPr>
          <p:cNvPr id="1027" name="Picture 3"/>
          <p:cNvPicPr>
            <a:picLocks noChangeAspect="1" noChangeArrowheads="1"/>
          </p:cNvPicPr>
          <p:nvPr/>
        </p:nvPicPr>
        <p:blipFill>
          <a:blip r:embed="rId4" cstate="print"/>
          <a:srcRect/>
          <a:stretch>
            <a:fillRect/>
          </a:stretch>
        </p:blipFill>
        <p:spPr bwMode="auto">
          <a:xfrm>
            <a:off x="399293" y="1585063"/>
            <a:ext cx="4172707" cy="2448272"/>
          </a:xfrm>
          <a:prstGeom prst="rect">
            <a:avLst/>
          </a:prstGeom>
          <a:solidFill>
            <a:srgbClr val="948980"/>
          </a:solidFill>
          <a:ln w="9525">
            <a:solidFill>
              <a:srgbClr val="FFFFFF"/>
            </a:solidFill>
            <a:miter lim="800000"/>
            <a:headEnd/>
            <a:tailEnd/>
          </a:ln>
          <a:effectLst>
            <a:outerShdw blurRad="63500" dist="88900" dir="2700000" rotWithShape="0">
              <a:srgbClr val="000000">
                <a:alpha val="42999"/>
              </a:srgbClr>
            </a:outerShdw>
          </a:effectLst>
        </p:spPr>
      </p:pic>
      <p:pic>
        <p:nvPicPr>
          <p:cNvPr id="1029" name="Picture 5"/>
          <p:cNvPicPr>
            <a:picLocks noChangeAspect="1" noChangeArrowheads="1"/>
          </p:cNvPicPr>
          <p:nvPr/>
        </p:nvPicPr>
        <p:blipFill>
          <a:blip r:embed="rId5" cstate="print"/>
          <a:srcRect/>
          <a:stretch>
            <a:fillRect/>
          </a:stretch>
        </p:blipFill>
        <p:spPr bwMode="auto">
          <a:xfrm>
            <a:off x="4860032" y="4293096"/>
            <a:ext cx="3643106" cy="2376264"/>
          </a:xfrm>
          <a:prstGeom prst="rect">
            <a:avLst/>
          </a:prstGeom>
          <a:solidFill>
            <a:srgbClr val="948980"/>
          </a:solidFill>
          <a:ln w="9525">
            <a:solidFill>
              <a:srgbClr val="FFFFFF"/>
            </a:solidFill>
            <a:miter lim="800000"/>
            <a:headEnd/>
            <a:tailEnd/>
          </a:ln>
          <a:effectLst>
            <a:outerShdw blurRad="63500" dist="88900" dir="2700000" rotWithShape="0">
              <a:srgbClr val="000000">
                <a:alpha val="42999"/>
              </a:srgb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755576" y="2852936"/>
            <a:ext cx="8178800" cy="1524000"/>
          </a:xfrm>
        </p:spPr>
        <p:txBody>
          <a:bodyPr>
            <a:normAutofit fontScale="90000"/>
          </a:bodyPr>
          <a:lstStyle/>
          <a:p>
            <a:r>
              <a:rPr lang="pt-BR" noProof="0" dirty="0" smtClean="0"/>
              <a:t>Quais sãos os grandes desafios da pesquisa em informática?</a:t>
            </a:r>
            <a:endParaRPr lang="pt-BR" noProof="0" dirty="0"/>
          </a:p>
        </p:txBody>
      </p:sp>
      <p:sp>
        <p:nvSpPr>
          <p:cNvPr id="3" name="Subtítulo 2"/>
          <p:cNvSpPr>
            <a:spLocks noGrp="1"/>
          </p:cNvSpPr>
          <p:nvPr>
            <p:ph type="subTitle" idx="1"/>
          </p:nvPr>
        </p:nvSpPr>
        <p:spPr/>
        <p:txBody>
          <a:bodyPr/>
          <a:lstStyle/>
          <a:p>
            <a:endParaRPr lang="pt-BR" smtClean="0"/>
          </a:p>
          <a:p>
            <a:endParaRPr lang="pt-B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Espaço Reservado para Número de Slide 4"/>
          <p:cNvSpPr>
            <a:spLocks noGrp="1"/>
          </p:cNvSpPr>
          <p:nvPr>
            <p:ph type="sldNum" sz="quarter" idx="11"/>
          </p:nvPr>
        </p:nvSpPr>
        <p:spPr>
          <a:noFill/>
        </p:spPr>
        <p:txBody>
          <a:bodyPr/>
          <a:lstStyle/>
          <a:p>
            <a:fld id="{580EBC68-8375-41AB-9B0E-83555A6E2E28}" type="slidenum">
              <a:rPr lang="pt-BR" smtClean="0"/>
              <a:pPr/>
              <a:t>5</a:t>
            </a:fld>
            <a:endParaRPr lang="pt-BR" smtClean="0"/>
          </a:p>
        </p:txBody>
      </p:sp>
      <p:sp>
        <p:nvSpPr>
          <p:cNvPr id="7171" name="Rectangle 1026"/>
          <p:cNvSpPr>
            <a:spLocks noGrp="1" noChangeArrowheads="1"/>
          </p:cNvSpPr>
          <p:nvPr>
            <p:ph type="title"/>
          </p:nvPr>
        </p:nvSpPr>
        <p:spPr/>
        <p:txBody>
          <a:bodyPr/>
          <a:lstStyle/>
          <a:p>
            <a:r>
              <a:rPr lang="pt-BR" smtClean="0"/>
              <a:t>Mercado de Jogos Eletrônicos</a:t>
            </a:r>
          </a:p>
        </p:txBody>
      </p:sp>
      <p:sp>
        <p:nvSpPr>
          <p:cNvPr id="7172" name="Rectangle 1027"/>
          <p:cNvSpPr>
            <a:spLocks noGrp="1" noChangeArrowheads="1"/>
          </p:cNvSpPr>
          <p:nvPr>
            <p:ph type="body" idx="1"/>
          </p:nvPr>
        </p:nvSpPr>
        <p:spPr/>
        <p:txBody>
          <a:bodyPr/>
          <a:lstStyle/>
          <a:p>
            <a:r>
              <a:rPr lang="pt-BR" smtClean="0"/>
              <a:t>Mercado diferente: você compra mais de um!</a:t>
            </a:r>
          </a:p>
          <a:p>
            <a:r>
              <a:rPr lang="pt-BR" smtClean="0"/>
              <a:t>Movimentação</a:t>
            </a:r>
          </a:p>
          <a:p>
            <a:pPr lvl="1"/>
            <a:r>
              <a:rPr lang="fr-FR" smtClean="0"/>
              <a:t>US$ 52,5 bilhões (2009) =&gt; U$ 86,8 bilhões (2014)</a:t>
            </a:r>
          </a:p>
          <a:p>
            <a:pPr lvl="1"/>
            <a:r>
              <a:rPr lang="pt-BR" smtClean="0"/>
              <a:t>No Brasil: &gt; 90% pirata (Abragames)</a:t>
            </a:r>
          </a:p>
        </p:txBody>
      </p:sp>
      <p:pic>
        <p:nvPicPr>
          <p:cNvPr id="7173" name="Picture 6"/>
          <p:cNvPicPr>
            <a:picLocks noChangeAspect="1" noChangeArrowheads="1"/>
          </p:cNvPicPr>
          <p:nvPr/>
        </p:nvPicPr>
        <p:blipFill>
          <a:blip r:embed="rId2" cstate="print"/>
          <a:srcRect/>
          <a:stretch>
            <a:fillRect/>
          </a:stretch>
        </p:blipFill>
        <p:spPr bwMode="auto">
          <a:xfrm>
            <a:off x="2124075" y="3519488"/>
            <a:ext cx="5400675" cy="333851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noProof="0" dirty="0" smtClean="0"/>
              <a:t>3 estudos sobre os grandes desafios</a:t>
            </a:r>
            <a:endParaRPr lang="pt-BR" noProof="0" dirty="0"/>
          </a:p>
        </p:txBody>
      </p:sp>
      <p:sp>
        <p:nvSpPr>
          <p:cNvPr id="3" name="Espaço Reservado para Conteúdo 2"/>
          <p:cNvSpPr>
            <a:spLocks noGrp="1"/>
          </p:cNvSpPr>
          <p:nvPr>
            <p:ph idx="1"/>
          </p:nvPr>
        </p:nvSpPr>
        <p:spPr/>
        <p:txBody>
          <a:bodyPr numCol="2">
            <a:normAutofit fontScale="77500" lnSpcReduction="20000"/>
          </a:bodyPr>
          <a:lstStyle/>
          <a:p>
            <a:r>
              <a:rPr lang="pt-BR" b="1" noProof="0" dirty="0" err="1" smtClean="0"/>
              <a:t>National</a:t>
            </a:r>
            <a:r>
              <a:rPr lang="pt-BR" b="1" noProof="0" dirty="0" smtClean="0"/>
              <a:t> </a:t>
            </a:r>
            <a:r>
              <a:rPr lang="pt-BR" b="1" noProof="0" dirty="0" err="1" smtClean="0"/>
              <a:t>Science</a:t>
            </a:r>
            <a:r>
              <a:rPr lang="pt-BR" b="1" noProof="0" dirty="0" smtClean="0"/>
              <a:t> </a:t>
            </a:r>
            <a:r>
              <a:rPr lang="pt-BR" b="1" noProof="0" dirty="0" err="1" smtClean="0"/>
              <a:t>Foundation</a:t>
            </a:r>
            <a:r>
              <a:rPr lang="pt-BR" b="1" noProof="0" dirty="0" smtClean="0"/>
              <a:t>, 2003</a:t>
            </a:r>
          </a:p>
          <a:p>
            <a:pPr lvl="1"/>
            <a:r>
              <a:rPr lang="pt-BR" sz="2600" noProof="0" dirty="0" smtClean="0">
                <a:solidFill>
                  <a:srgbClr val="0070C0"/>
                </a:solidFill>
              </a:rPr>
              <a:t>A universal </a:t>
            </a:r>
            <a:r>
              <a:rPr lang="pt-BR" sz="2600" noProof="0" dirty="0" err="1" smtClean="0">
                <a:solidFill>
                  <a:srgbClr val="0070C0"/>
                </a:solidFill>
              </a:rPr>
              <a:t>Safety</a:t>
            </a:r>
            <a:r>
              <a:rPr lang="pt-BR" sz="2600" noProof="0" dirty="0" smtClean="0">
                <a:solidFill>
                  <a:srgbClr val="0070C0"/>
                </a:solidFill>
              </a:rPr>
              <a:t>.net (</a:t>
            </a:r>
            <a:r>
              <a:rPr lang="pt-BR" sz="2600" noProof="0" dirty="0" err="1" smtClean="0">
                <a:solidFill>
                  <a:srgbClr val="0070C0"/>
                </a:solidFill>
              </a:rPr>
              <a:t>ubiquitous</a:t>
            </a:r>
            <a:r>
              <a:rPr lang="pt-BR" sz="2600" noProof="0" dirty="0" smtClean="0">
                <a:solidFill>
                  <a:srgbClr val="0070C0"/>
                </a:solidFill>
              </a:rPr>
              <a:t> systems)</a:t>
            </a:r>
          </a:p>
          <a:p>
            <a:pPr lvl="1"/>
            <a:r>
              <a:rPr lang="pt-BR" sz="2600" noProof="0" dirty="0" smtClean="0">
                <a:solidFill>
                  <a:srgbClr val="0070C0"/>
                </a:solidFill>
              </a:rPr>
              <a:t>Systems </a:t>
            </a:r>
            <a:r>
              <a:rPr lang="pt-BR" sz="2600" noProof="0" dirty="0" err="1" smtClean="0">
                <a:solidFill>
                  <a:srgbClr val="0070C0"/>
                </a:solidFill>
              </a:rPr>
              <a:t>you</a:t>
            </a:r>
            <a:r>
              <a:rPr lang="pt-BR" sz="2600" noProof="0" dirty="0" smtClean="0">
                <a:solidFill>
                  <a:srgbClr val="0070C0"/>
                </a:solidFill>
              </a:rPr>
              <a:t> </a:t>
            </a:r>
            <a:r>
              <a:rPr lang="pt-BR" sz="2600" noProof="0" dirty="0" err="1" smtClean="0">
                <a:solidFill>
                  <a:srgbClr val="0070C0"/>
                </a:solidFill>
              </a:rPr>
              <a:t>can</a:t>
            </a:r>
            <a:r>
              <a:rPr lang="pt-BR" sz="2600" noProof="0" dirty="0" smtClean="0">
                <a:solidFill>
                  <a:srgbClr val="0070C0"/>
                </a:solidFill>
              </a:rPr>
              <a:t> </a:t>
            </a:r>
            <a:r>
              <a:rPr lang="pt-BR" sz="2600" noProof="0" dirty="0" err="1" smtClean="0">
                <a:solidFill>
                  <a:srgbClr val="0070C0"/>
                </a:solidFill>
              </a:rPr>
              <a:t>count</a:t>
            </a:r>
            <a:r>
              <a:rPr lang="pt-BR" sz="2600" noProof="0" dirty="0" smtClean="0">
                <a:solidFill>
                  <a:srgbClr val="0070C0"/>
                </a:solidFill>
              </a:rPr>
              <a:t> </a:t>
            </a:r>
            <a:r>
              <a:rPr lang="pt-BR" sz="2600" noProof="0" dirty="0" err="1" smtClean="0">
                <a:solidFill>
                  <a:srgbClr val="0070C0"/>
                </a:solidFill>
              </a:rPr>
              <a:t>on</a:t>
            </a:r>
            <a:endParaRPr lang="pt-BR" sz="2600" noProof="0" dirty="0" smtClean="0">
              <a:solidFill>
                <a:srgbClr val="0070C0"/>
              </a:solidFill>
            </a:endParaRPr>
          </a:p>
          <a:p>
            <a:pPr lvl="1"/>
            <a:r>
              <a:rPr lang="pt-BR" sz="2600" noProof="0" dirty="0" smtClean="0">
                <a:solidFill>
                  <a:srgbClr val="0070C0"/>
                </a:solidFill>
              </a:rPr>
              <a:t>A </a:t>
            </a:r>
            <a:r>
              <a:rPr lang="pt-BR" sz="2600" noProof="0" dirty="0" err="1" smtClean="0">
                <a:solidFill>
                  <a:srgbClr val="0070C0"/>
                </a:solidFill>
              </a:rPr>
              <a:t>team</a:t>
            </a:r>
            <a:r>
              <a:rPr lang="pt-BR" sz="2600" noProof="0" dirty="0" smtClean="0">
                <a:solidFill>
                  <a:srgbClr val="0070C0"/>
                </a:solidFill>
              </a:rPr>
              <a:t> </a:t>
            </a:r>
            <a:r>
              <a:rPr lang="pt-BR" sz="2600" noProof="0" dirty="0" err="1" smtClean="0">
                <a:solidFill>
                  <a:srgbClr val="0070C0"/>
                </a:solidFill>
              </a:rPr>
              <a:t>on</a:t>
            </a:r>
            <a:r>
              <a:rPr lang="pt-BR" sz="2600" noProof="0" dirty="0" smtClean="0">
                <a:solidFill>
                  <a:srgbClr val="0070C0"/>
                </a:solidFill>
              </a:rPr>
              <a:t> </a:t>
            </a:r>
            <a:r>
              <a:rPr lang="pt-BR" sz="2600" noProof="0" dirty="0" err="1" smtClean="0">
                <a:solidFill>
                  <a:srgbClr val="0070C0"/>
                </a:solidFill>
              </a:rPr>
              <a:t>your</a:t>
            </a:r>
            <a:r>
              <a:rPr lang="pt-BR" sz="2600" noProof="0" dirty="0" smtClean="0">
                <a:solidFill>
                  <a:srgbClr val="0070C0"/>
                </a:solidFill>
              </a:rPr>
              <a:t> </a:t>
            </a:r>
            <a:r>
              <a:rPr lang="pt-BR" sz="2600" noProof="0" dirty="0" err="1" smtClean="0">
                <a:solidFill>
                  <a:srgbClr val="0070C0"/>
                </a:solidFill>
              </a:rPr>
              <a:t>own</a:t>
            </a:r>
            <a:endParaRPr lang="pt-BR" sz="2600" noProof="0" dirty="0" smtClean="0">
              <a:solidFill>
                <a:srgbClr val="0070C0"/>
              </a:solidFill>
            </a:endParaRPr>
          </a:p>
          <a:p>
            <a:pPr lvl="1"/>
            <a:r>
              <a:rPr lang="pt-BR" sz="2600" noProof="0" dirty="0" smtClean="0">
                <a:solidFill>
                  <a:srgbClr val="0070C0"/>
                </a:solidFill>
              </a:rPr>
              <a:t>A </a:t>
            </a:r>
            <a:r>
              <a:rPr lang="pt-BR" sz="2600" noProof="0" dirty="0" err="1" smtClean="0">
                <a:solidFill>
                  <a:srgbClr val="0070C0"/>
                </a:solidFill>
              </a:rPr>
              <a:t>teacher</a:t>
            </a:r>
            <a:r>
              <a:rPr lang="pt-BR" sz="2600" noProof="0" dirty="0" smtClean="0">
                <a:solidFill>
                  <a:srgbClr val="0070C0"/>
                </a:solidFill>
              </a:rPr>
              <a:t> for </a:t>
            </a:r>
            <a:r>
              <a:rPr lang="pt-BR" sz="2600" noProof="0" dirty="0" err="1" smtClean="0">
                <a:solidFill>
                  <a:srgbClr val="0070C0"/>
                </a:solidFill>
              </a:rPr>
              <a:t>every</a:t>
            </a:r>
            <a:r>
              <a:rPr lang="pt-BR" sz="2600" noProof="0" dirty="0" smtClean="0">
                <a:solidFill>
                  <a:srgbClr val="0070C0"/>
                </a:solidFill>
              </a:rPr>
              <a:t> </a:t>
            </a:r>
            <a:r>
              <a:rPr lang="pt-BR" sz="2600" noProof="0" dirty="0" err="1" smtClean="0">
                <a:solidFill>
                  <a:srgbClr val="0070C0"/>
                </a:solidFill>
              </a:rPr>
              <a:t>learner</a:t>
            </a:r>
            <a:endParaRPr lang="pt-BR" sz="2600" noProof="0" dirty="0" smtClean="0">
              <a:solidFill>
                <a:srgbClr val="0070C0"/>
              </a:solidFill>
            </a:endParaRPr>
          </a:p>
          <a:p>
            <a:pPr lvl="1"/>
            <a:r>
              <a:rPr lang="pt-BR" sz="2600" noProof="0" dirty="0" err="1" smtClean="0">
                <a:solidFill>
                  <a:schemeClr val="tx1"/>
                </a:solidFill>
              </a:rPr>
              <a:t>The</a:t>
            </a:r>
            <a:r>
              <a:rPr lang="pt-BR" sz="2600" noProof="0" dirty="0" smtClean="0">
                <a:solidFill>
                  <a:schemeClr val="tx1"/>
                </a:solidFill>
              </a:rPr>
              <a:t> </a:t>
            </a:r>
            <a:r>
              <a:rPr lang="pt-BR" sz="2600" noProof="0" dirty="0" err="1" smtClean="0">
                <a:solidFill>
                  <a:schemeClr val="tx1"/>
                </a:solidFill>
              </a:rPr>
              <a:t>taming</a:t>
            </a:r>
            <a:r>
              <a:rPr lang="pt-BR" sz="2600" noProof="0" dirty="0" smtClean="0">
                <a:solidFill>
                  <a:schemeClr val="tx1"/>
                </a:solidFill>
              </a:rPr>
              <a:t> </a:t>
            </a:r>
            <a:r>
              <a:rPr lang="pt-BR" sz="2600" noProof="0" dirty="0" err="1" smtClean="0">
                <a:solidFill>
                  <a:schemeClr val="tx1"/>
                </a:solidFill>
              </a:rPr>
              <a:t>of</a:t>
            </a:r>
            <a:r>
              <a:rPr lang="pt-BR" sz="2600" noProof="0" dirty="0" smtClean="0">
                <a:solidFill>
                  <a:schemeClr val="tx1"/>
                </a:solidFill>
              </a:rPr>
              <a:t> </a:t>
            </a:r>
            <a:r>
              <a:rPr lang="pt-BR" sz="2600" noProof="0" dirty="0" err="1" smtClean="0">
                <a:solidFill>
                  <a:schemeClr val="tx1"/>
                </a:solidFill>
              </a:rPr>
              <a:t>complexity</a:t>
            </a:r>
            <a:endParaRPr lang="pt-BR" sz="2600" noProof="0" dirty="0" smtClean="0">
              <a:solidFill>
                <a:schemeClr val="tx1"/>
              </a:solidFill>
            </a:endParaRPr>
          </a:p>
          <a:p>
            <a:r>
              <a:rPr lang="pt-BR" b="1" noProof="0" dirty="0" err="1" smtClean="0"/>
              <a:t>British</a:t>
            </a:r>
            <a:r>
              <a:rPr lang="pt-BR" b="1" noProof="0" dirty="0" smtClean="0"/>
              <a:t> </a:t>
            </a:r>
            <a:r>
              <a:rPr lang="pt-BR" b="1" noProof="0" dirty="0" err="1" smtClean="0"/>
              <a:t>Computer</a:t>
            </a:r>
            <a:r>
              <a:rPr lang="pt-BR" b="1" noProof="0" dirty="0" smtClean="0"/>
              <a:t> </a:t>
            </a:r>
            <a:r>
              <a:rPr lang="pt-BR" b="1" noProof="0" dirty="0" err="1" smtClean="0"/>
              <a:t>Society</a:t>
            </a:r>
            <a:r>
              <a:rPr lang="pt-BR" b="1" noProof="0" dirty="0" smtClean="0"/>
              <a:t>, 2005</a:t>
            </a:r>
          </a:p>
          <a:p>
            <a:pPr lvl="1"/>
            <a:r>
              <a:rPr lang="pt-BR" sz="2600" noProof="0" dirty="0" err="1" smtClean="0">
                <a:solidFill>
                  <a:srgbClr val="0070C0"/>
                </a:solidFill>
              </a:rPr>
              <a:t>Ubiquitous</a:t>
            </a:r>
            <a:r>
              <a:rPr lang="pt-BR" sz="2600" noProof="0" dirty="0" smtClean="0">
                <a:solidFill>
                  <a:srgbClr val="0070C0"/>
                </a:solidFill>
              </a:rPr>
              <a:t> Computing: </a:t>
            </a:r>
            <a:r>
              <a:rPr lang="pt-BR" sz="2600" noProof="0" dirty="0" err="1" smtClean="0">
                <a:solidFill>
                  <a:srgbClr val="0070C0"/>
                </a:solidFill>
              </a:rPr>
              <a:t>experience</a:t>
            </a:r>
            <a:r>
              <a:rPr lang="pt-BR" sz="2600" noProof="0" dirty="0" smtClean="0">
                <a:solidFill>
                  <a:srgbClr val="0070C0"/>
                </a:solidFill>
              </a:rPr>
              <a:t>, design </a:t>
            </a:r>
            <a:r>
              <a:rPr lang="pt-BR" sz="2600" noProof="0" dirty="0" err="1" smtClean="0">
                <a:solidFill>
                  <a:srgbClr val="0070C0"/>
                </a:solidFill>
              </a:rPr>
              <a:t>and</a:t>
            </a:r>
            <a:r>
              <a:rPr lang="pt-BR" sz="2600" noProof="0" dirty="0" smtClean="0">
                <a:solidFill>
                  <a:srgbClr val="0070C0"/>
                </a:solidFill>
              </a:rPr>
              <a:t> </a:t>
            </a:r>
            <a:r>
              <a:rPr lang="pt-BR" sz="2600" noProof="0" dirty="0" err="1" smtClean="0">
                <a:solidFill>
                  <a:srgbClr val="0070C0"/>
                </a:solidFill>
              </a:rPr>
              <a:t>science</a:t>
            </a:r>
            <a:endParaRPr lang="pt-BR" sz="2600" noProof="0" dirty="0" smtClean="0">
              <a:solidFill>
                <a:srgbClr val="0070C0"/>
              </a:solidFill>
            </a:endParaRPr>
          </a:p>
          <a:p>
            <a:pPr lvl="1"/>
            <a:r>
              <a:rPr lang="pt-BR" sz="2600" noProof="0" dirty="0" smtClean="0">
                <a:solidFill>
                  <a:srgbClr val="0070C0"/>
                </a:solidFill>
              </a:rPr>
              <a:t>Memories </a:t>
            </a:r>
            <a:r>
              <a:rPr lang="pt-BR" sz="2600" noProof="0" dirty="0" err="1" smtClean="0">
                <a:solidFill>
                  <a:srgbClr val="0070C0"/>
                </a:solidFill>
              </a:rPr>
              <a:t>of</a:t>
            </a:r>
            <a:r>
              <a:rPr lang="pt-BR" sz="2600" noProof="0" dirty="0" smtClean="0">
                <a:solidFill>
                  <a:srgbClr val="0070C0"/>
                </a:solidFill>
              </a:rPr>
              <a:t> </a:t>
            </a:r>
            <a:r>
              <a:rPr lang="pt-BR" sz="2600" noProof="0" dirty="0" err="1" smtClean="0">
                <a:solidFill>
                  <a:srgbClr val="0070C0"/>
                </a:solidFill>
              </a:rPr>
              <a:t>Life</a:t>
            </a:r>
            <a:endParaRPr lang="pt-BR" sz="2600" noProof="0" dirty="0" smtClean="0">
              <a:solidFill>
                <a:srgbClr val="0070C0"/>
              </a:solidFill>
            </a:endParaRPr>
          </a:p>
          <a:p>
            <a:pPr lvl="1"/>
            <a:r>
              <a:rPr lang="pt-BR" sz="2600" noProof="0" dirty="0" err="1" smtClean="0">
                <a:solidFill>
                  <a:srgbClr val="0070C0"/>
                </a:solidFill>
              </a:rPr>
              <a:t>The</a:t>
            </a:r>
            <a:r>
              <a:rPr lang="pt-BR" sz="2600" noProof="0" dirty="0" smtClean="0">
                <a:solidFill>
                  <a:srgbClr val="0070C0"/>
                </a:solidFill>
              </a:rPr>
              <a:t> </a:t>
            </a:r>
            <a:r>
              <a:rPr lang="pt-BR" sz="2600" noProof="0" dirty="0" err="1" smtClean="0">
                <a:solidFill>
                  <a:srgbClr val="0070C0"/>
                </a:solidFill>
              </a:rPr>
              <a:t>Architecture</a:t>
            </a:r>
            <a:r>
              <a:rPr lang="pt-BR" sz="2600" noProof="0" dirty="0" smtClean="0">
                <a:solidFill>
                  <a:srgbClr val="0070C0"/>
                </a:solidFill>
              </a:rPr>
              <a:t> </a:t>
            </a:r>
            <a:r>
              <a:rPr lang="pt-BR" sz="2600" noProof="0" dirty="0" err="1" smtClean="0">
                <a:solidFill>
                  <a:srgbClr val="0070C0"/>
                </a:solidFill>
              </a:rPr>
              <a:t>of</a:t>
            </a:r>
            <a:r>
              <a:rPr lang="pt-BR" sz="2600" noProof="0" dirty="0" smtClean="0">
                <a:solidFill>
                  <a:srgbClr val="0070C0"/>
                </a:solidFill>
              </a:rPr>
              <a:t> </a:t>
            </a:r>
            <a:r>
              <a:rPr lang="pt-BR" sz="2600" noProof="0" dirty="0" err="1" smtClean="0">
                <a:solidFill>
                  <a:srgbClr val="0070C0"/>
                </a:solidFill>
              </a:rPr>
              <a:t>Brain</a:t>
            </a:r>
            <a:r>
              <a:rPr lang="pt-BR" sz="2600" noProof="0" dirty="0" smtClean="0">
                <a:solidFill>
                  <a:srgbClr val="0070C0"/>
                </a:solidFill>
              </a:rPr>
              <a:t> </a:t>
            </a:r>
            <a:r>
              <a:rPr lang="pt-BR" sz="2600" noProof="0" dirty="0" err="1" smtClean="0">
                <a:solidFill>
                  <a:srgbClr val="0070C0"/>
                </a:solidFill>
              </a:rPr>
              <a:t>and</a:t>
            </a:r>
            <a:r>
              <a:rPr lang="pt-BR" sz="2600" noProof="0" dirty="0" smtClean="0">
                <a:solidFill>
                  <a:srgbClr val="0070C0"/>
                </a:solidFill>
              </a:rPr>
              <a:t> </a:t>
            </a:r>
            <a:r>
              <a:rPr lang="pt-BR" sz="2600" noProof="0" dirty="0" err="1" smtClean="0">
                <a:solidFill>
                  <a:srgbClr val="0070C0"/>
                </a:solidFill>
              </a:rPr>
              <a:t>Mind</a:t>
            </a:r>
            <a:endParaRPr lang="pt-BR" sz="2600" noProof="0" dirty="0" smtClean="0">
              <a:solidFill>
                <a:srgbClr val="0070C0"/>
              </a:solidFill>
            </a:endParaRPr>
          </a:p>
          <a:p>
            <a:pPr lvl="1"/>
            <a:r>
              <a:rPr lang="pt-BR" sz="2600" noProof="0" dirty="0" err="1" smtClean="0">
                <a:solidFill>
                  <a:srgbClr val="0070C0"/>
                </a:solidFill>
              </a:rPr>
              <a:t>Dependable</a:t>
            </a:r>
            <a:r>
              <a:rPr lang="pt-BR" sz="2600" noProof="0" dirty="0" smtClean="0">
                <a:solidFill>
                  <a:srgbClr val="0070C0"/>
                </a:solidFill>
              </a:rPr>
              <a:t> Systems </a:t>
            </a:r>
            <a:r>
              <a:rPr lang="pt-BR" sz="2600" noProof="0" dirty="0" err="1" smtClean="0">
                <a:solidFill>
                  <a:srgbClr val="0070C0"/>
                </a:solidFill>
              </a:rPr>
              <a:t>Evolution</a:t>
            </a:r>
            <a:endParaRPr lang="pt-BR" sz="2600" noProof="0" dirty="0" smtClean="0">
              <a:solidFill>
                <a:srgbClr val="0070C0"/>
              </a:solidFill>
            </a:endParaRPr>
          </a:p>
          <a:p>
            <a:pPr lvl="1"/>
            <a:r>
              <a:rPr lang="pt-BR" sz="2600" noProof="0" dirty="0" smtClean="0"/>
              <a:t>In Vivo – In </a:t>
            </a:r>
            <a:r>
              <a:rPr lang="pt-BR" sz="2600" noProof="0" dirty="0" err="1" smtClean="0"/>
              <a:t>Silico</a:t>
            </a:r>
            <a:endParaRPr lang="pt-BR" sz="2600" noProof="0" dirty="0" smtClean="0"/>
          </a:p>
          <a:p>
            <a:pPr lvl="1"/>
            <a:r>
              <a:rPr lang="pt-BR" sz="2600" noProof="0" dirty="0" err="1" smtClean="0"/>
              <a:t>Journeys</a:t>
            </a:r>
            <a:r>
              <a:rPr lang="pt-BR" sz="2600" noProof="0" dirty="0" smtClean="0"/>
              <a:t> in </a:t>
            </a:r>
            <a:r>
              <a:rPr lang="pt-BR" sz="2600" noProof="0" dirty="0" err="1" smtClean="0"/>
              <a:t>Nonclassical</a:t>
            </a:r>
            <a:r>
              <a:rPr lang="pt-BR" sz="2600" noProof="0" dirty="0" smtClean="0"/>
              <a:t> </a:t>
            </a:r>
            <a:r>
              <a:rPr lang="pt-BR" sz="2600" noProof="0" dirty="0" err="1" smtClean="0"/>
              <a:t>Computation</a:t>
            </a:r>
            <a:r>
              <a:rPr lang="pt-BR" sz="2600" noProof="0" dirty="0" smtClean="0"/>
              <a:t> </a:t>
            </a:r>
          </a:p>
          <a:p>
            <a:r>
              <a:rPr lang="pt-BR" sz="2900" b="1" noProof="0" dirty="0" err="1" smtClean="0"/>
              <a:t>Brazilian</a:t>
            </a:r>
            <a:r>
              <a:rPr lang="pt-BR" sz="2900" b="1" noProof="0" dirty="0" smtClean="0"/>
              <a:t> Computing </a:t>
            </a:r>
            <a:r>
              <a:rPr lang="pt-BR" sz="2900" b="1" noProof="0" dirty="0" err="1" smtClean="0"/>
              <a:t>Society</a:t>
            </a:r>
            <a:r>
              <a:rPr lang="pt-BR" sz="2900" b="1" noProof="0" dirty="0" smtClean="0"/>
              <a:t>, 2006</a:t>
            </a:r>
          </a:p>
          <a:p>
            <a:pPr lvl="1"/>
            <a:r>
              <a:rPr lang="pt-BR" sz="2600" noProof="0" dirty="0" smtClean="0">
                <a:solidFill>
                  <a:srgbClr val="0070C0"/>
                </a:solidFill>
              </a:rPr>
              <a:t>Management </a:t>
            </a:r>
            <a:r>
              <a:rPr lang="pt-BR" sz="2600" noProof="0" dirty="0" err="1" smtClean="0">
                <a:solidFill>
                  <a:srgbClr val="0070C0"/>
                </a:solidFill>
              </a:rPr>
              <a:t>of</a:t>
            </a:r>
            <a:r>
              <a:rPr lang="pt-BR" sz="2600" noProof="0" dirty="0" smtClean="0">
                <a:solidFill>
                  <a:srgbClr val="0070C0"/>
                </a:solidFill>
              </a:rPr>
              <a:t> </a:t>
            </a:r>
            <a:r>
              <a:rPr lang="pt-BR" sz="2600" noProof="0" dirty="0" err="1" smtClean="0">
                <a:solidFill>
                  <a:srgbClr val="0070C0"/>
                </a:solidFill>
              </a:rPr>
              <a:t>information</a:t>
            </a:r>
            <a:endParaRPr lang="pt-BR" sz="2600" noProof="0" dirty="0" smtClean="0">
              <a:solidFill>
                <a:srgbClr val="0070C0"/>
              </a:solidFill>
            </a:endParaRPr>
          </a:p>
          <a:p>
            <a:pPr lvl="1"/>
            <a:r>
              <a:rPr lang="pt-BR" sz="2600" noProof="0" dirty="0" err="1" smtClean="0">
                <a:solidFill>
                  <a:srgbClr val="0070C0"/>
                </a:solidFill>
              </a:rPr>
              <a:t>Complex</a:t>
            </a:r>
            <a:r>
              <a:rPr lang="pt-BR" sz="2600" noProof="0" dirty="0" smtClean="0">
                <a:solidFill>
                  <a:srgbClr val="0070C0"/>
                </a:solidFill>
              </a:rPr>
              <a:t> systems: artificial, natural, </a:t>
            </a:r>
            <a:r>
              <a:rPr lang="pt-BR" sz="2600" noProof="0" dirty="0" err="1" smtClean="0">
                <a:solidFill>
                  <a:srgbClr val="0070C0"/>
                </a:solidFill>
              </a:rPr>
              <a:t>socio-cultural</a:t>
            </a:r>
            <a:r>
              <a:rPr lang="pt-BR" sz="2600" noProof="0" dirty="0" smtClean="0">
                <a:solidFill>
                  <a:srgbClr val="0070C0"/>
                </a:solidFill>
              </a:rPr>
              <a:t>, </a:t>
            </a:r>
            <a:r>
              <a:rPr lang="pt-BR" sz="2600" noProof="0" dirty="0" err="1" smtClean="0">
                <a:solidFill>
                  <a:srgbClr val="0070C0"/>
                </a:solidFill>
              </a:rPr>
              <a:t>and</a:t>
            </a:r>
            <a:r>
              <a:rPr lang="pt-BR" sz="2600" noProof="0" dirty="0" smtClean="0">
                <a:solidFill>
                  <a:srgbClr val="0070C0"/>
                </a:solidFill>
              </a:rPr>
              <a:t> </a:t>
            </a:r>
            <a:r>
              <a:rPr lang="pt-BR" sz="2600" noProof="0" dirty="0" err="1" smtClean="0">
                <a:solidFill>
                  <a:srgbClr val="0070C0"/>
                </a:solidFill>
              </a:rPr>
              <a:t>human-nature</a:t>
            </a:r>
            <a:r>
              <a:rPr lang="pt-BR" sz="2600" noProof="0" dirty="0" smtClean="0">
                <a:solidFill>
                  <a:srgbClr val="0070C0"/>
                </a:solidFill>
              </a:rPr>
              <a:t> </a:t>
            </a:r>
            <a:r>
              <a:rPr lang="pt-BR" sz="2600" noProof="0" dirty="0" err="1" smtClean="0">
                <a:solidFill>
                  <a:srgbClr val="0070C0"/>
                </a:solidFill>
              </a:rPr>
              <a:t>interactions</a:t>
            </a:r>
            <a:endParaRPr lang="pt-BR" sz="2600" noProof="0" dirty="0" smtClean="0">
              <a:solidFill>
                <a:srgbClr val="0070C0"/>
              </a:solidFill>
            </a:endParaRPr>
          </a:p>
          <a:p>
            <a:pPr lvl="1"/>
            <a:r>
              <a:rPr lang="pt-BR" sz="2600" noProof="0" dirty="0" err="1" smtClean="0">
                <a:solidFill>
                  <a:srgbClr val="0070C0"/>
                </a:solidFill>
              </a:rPr>
              <a:t>Dependable</a:t>
            </a:r>
            <a:r>
              <a:rPr lang="pt-BR" sz="2600" noProof="0" dirty="0" smtClean="0">
                <a:solidFill>
                  <a:srgbClr val="0070C0"/>
                </a:solidFill>
              </a:rPr>
              <a:t>, </a:t>
            </a:r>
            <a:r>
              <a:rPr lang="pt-BR" sz="2600" noProof="0" dirty="0" err="1" smtClean="0">
                <a:solidFill>
                  <a:srgbClr val="0070C0"/>
                </a:solidFill>
              </a:rPr>
              <a:t>scalable</a:t>
            </a:r>
            <a:r>
              <a:rPr lang="pt-BR" sz="2600" noProof="0" dirty="0" smtClean="0">
                <a:solidFill>
                  <a:srgbClr val="0070C0"/>
                </a:solidFill>
              </a:rPr>
              <a:t> </a:t>
            </a:r>
            <a:r>
              <a:rPr lang="pt-BR" sz="2600" noProof="0" dirty="0" err="1" smtClean="0">
                <a:solidFill>
                  <a:srgbClr val="0070C0"/>
                </a:solidFill>
              </a:rPr>
              <a:t>and</a:t>
            </a:r>
            <a:r>
              <a:rPr lang="pt-BR" sz="2600" noProof="0" dirty="0" smtClean="0">
                <a:solidFill>
                  <a:srgbClr val="0070C0"/>
                </a:solidFill>
              </a:rPr>
              <a:t> </a:t>
            </a:r>
            <a:r>
              <a:rPr lang="pt-BR" sz="2600" noProof="0" dirty="0" err="1" smtClean="0">
                <a:solidFill>
                  <a:srgbClr val="0070C0"/>
                </a:solidFill>
              </a:rPr>
              <a:t>ubiquitous</a:t>
            </a:r>
            <a:r>
              <a:rPr lang="pt-BR" sz="2600" noProof="0" dirty="0" smtClean="0">
                <a:solidFill>
                  <a:srgbClr val="0070C0"/>
                </a:solidFill>
              </a:rPr>
              <a:t> systems</a:t>
            </a:r>
          </a:p>
          <a:p>
            <a:pPr lvl="1"/>
            <a:r>
              <a:rPr lang="pt-BR" noProof="0" dirty="0" err="1" smtClean="0">
                <a:solidFill>
                  <a:srgbClr val="0070C0"/>
                </a:solidFill>
              </a:rPr>
              <a:t>Participative</a:t>
            </a:r>
            <a:r>
              <a:rPr lang="pt-BR" noProof="0" dirty="0" smtClean="0">
                <a:solidFill>
                  <a:srgbClr val="0070C0"/>
                </a:solidFill>
              </a:rPr>
              <a:t> </a:t>
            </a:r>
            <a:r>
              <a:rPr lang="pt-BR" noProof="0" dirty="0" err="1" smtClean="0">
                <a:solidFill>
                  <a:srgbClr val="0070C0"/>
                </a:solidFill>
              </a:rPr>
              <a:t>and</a:t>
            </a:r>
            <a:r>
              <a:rPr lang="pt-BR" noProof="0" dirty="0" smtClean="0">
                <a:solidFill>
                  <a:srgbClr val="0070C0"/>
                </a:solidFill>
              </a:rPr>
              <a:t> universal </a:t>
            </a:r>
            <a:r>
              <a:rPr lang="pt-BR" noProof="0" dirty="0" err="1" smtClean="0">
                <a:solidFill>
                  <a:srgbClr val="0070C0"/>
                </a:solidFill>
              </a:rPr>
              <a:t>access</a:t>
            </a:r>
            <a:r>
              <a:rPr lang="pt-BR" noProof="0" dirty="0" smtClean="0">
                <a:solidFill>
                  <a:srgbClr val="0070C0"/>
                </a:solidFill>
              </a:rPr>
              <a:t> to </a:t>
            </a:r>
            <a:r>
              <a:rPr lang="pt-BR" noProof="0" dirty="0" err="1" smtClean="0">
                <a:solidFill>
                  <a:srgbClr val="0070C0"/>
                </a:solidFill>
              </a:rPr>
              <a:t>knowledge</a:t>
            </a:r>
            <a:endParaRPr lang="pt-BR" noProof="0" dirty="0" smtClean="0">
              <a:solidFill>
                <a:srgbClr val="0070C0"/>
              </a:solidFill>
            </a:endParaRPr>
          </a:p>
          <a:p>
            <a:pPr lvl="1"/>
            <a:r>
              <a:rPr lang="pt-BR" sz="2600" noProof="0" dirty="0" err="1" smtClean="0"/>
              <a:t>From</a:t>
            </a:r>
            <a:r>
              <a:rPr lang="pt-BR" sz="2600" noProof="0" dirty="0" smtClean="0"/>
              <a:t> </a:t>
            </a:r>
            <a:r>
              <a:rPr lang="pt-BR" sz="2600" noProof="0" dirty="0" err="1" smtClean="0"/>
              <a:t>silicon</a:t>
            </a:r>
            <a:r>
              <a:rPr lang="pt-BR" sz="2600" noProof="0" dirty="0" smtClean="0"/>
              <a:t> to </a:t>
            </a:r>
            <a:r>
              <a:rPr lang="pt-BR" sz="2600" noProof="0" dirty="0" err="1" smtClean="0"/>
              <a:t>new</a:t>
            </a:r>
            <a:r>
              <a:rPr lang="pt-BR" sz="2600" noProof="0" dirty="0" smtClean="0"/>
              <a:t> </a:t>
            </a:r>
            <a:r>
              <a:rPr lang="pt-BR" sz="2600" noProof="0" dirty="0" err="1" smtClean="0"/>
              <a:t>technologies</a:t>
            </a:r>
            <a:endParaRPr lang="pt-BR" sz="2600" noProof="0" dirty="0" smtClean="0"/>
          </a:p>
        </p:txBody>
      </p:sp>
      <p:sp>
        <p:nvSpPr>
          <p:cNvPr id="4" name="CaixaDeTexto 3"/>
          <p:cNvSpPr txBox="1"/>
          <p:nvPr/>
        </p:nvSpPr>
        <p:spPr>
          <a:xfrm>
            <a:off x="1573206" y="6165304"/>
            <a:ext cx="5780237" cy="523220"/>
          </a:xfrm>
          <a:prstGeom prst="rect">
            <a:avLst/>
          </a:prstGeom>
          <a:solidFill>
            <a:srgbClr val="FFC000"/>
          </a:solidFill>
        </p:spPr>
        <p:style>
          <a:lnRef idx="1">
            <a:schemeClr val="accent6"/>
          </a:lnRef>
          <a:fillRef idx="2">
            <a:schemeClr val="accent6"/>
          </a:fillRef>
          <a:effectRef idx="1">
            <a:schemeClr val="accent6"/>
          </a:effectRef>
          <a:fontRef idx="minor">
            <a:schemeClr val="dk1"/>
          </a:fontRef>
        </p:style>
        <p:txBody>
          <a:bodyPr wrap="none" rtlCol="0">
            <a:spAutoFit/>
          </a:bodyPr>
          <a:lstStyle/>
          <a:p>
            <a:r>
              <a:rPr lang="fr-FR" sz="2800" dirty="0" smtClean="0"/>
              <a:t>O que há em comum nos temas azuis?</a:t>
            </a:r>
            <a:endParaRPr lang="fr-FR"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20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20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763688" y="1154087"/>
            <a:ext cx="5688632" cy="5731297"/>
          </a:xfrm>
          <a:prstGeom prst="rect">
            <a:avLst/>
          </a:prstGeom>
          <a:noFill/>
          <a:ln w="9525">
            <a:noFill/>
            <a:miter lim="800000"/>
            <a:headEnd/>
            <a:tailEnd/>
          </a:ln>
        </p:spPr>
      </p:pic>
      <p:sp>
        <p:nvSpPr>
          <p:cNvPr id="3" name="Título 2"/>
          <p:cNvSpPr>
            <a:spLocks noGrp="1"/>
          </p:cNvSpPr>
          <p:nvPr>
            <p:ph type="title"/>
          </p:nvPr>
        </p:nvSpPr>
        <p:spPr/>
        <p:txBody>
          <a:bodyPr/>
          <a:lstStyle/>
          <a:p>
            <a:r>
              <a:rPr lang="pt-BR" dirty="0" smtClean="0"/>
              <a:t>Pessoas</a:t>
            </a:r>
            <a:endParaRPr lang="pt-B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Pistas...</a:t>
            </a:r>
            <a:endParaRPr lang="pt-BR" dirty="0"/>
          </a:p>
        </p:txBody>
      </p:sp>
      <p:sp>
        <p:nvSpPr>
          <p:cNvPr id="3" name="Subtítulo 2"/>
          <p:cNvSpPr>
            <a:spLocks noGrp="1"/>
          </p:cNvSpPr>
          <p:nvPr>
            <p:ph idx="1"/>
          </p:nvPr>
        </p:nvSpPr>
        <p:spPr/>
        <p:txBody>
          <a:bodyPr>
            <a:normAutofit fontScale="92500"/>
          </a:bodyPr>
          <a:lstStyle/>
          <a:p>
            <a:pPr>
              <a:lnSpc>
                <a:spcPct val="150000"/>
              </a:lnSpc>
            </a:pPr>
            <a:r>
              <a:rPr lang="pt-BR" dirty="0" smtClean="0"/>
              <a:t>« </a:t>
            </a:r>
            <a:r>
              <a:rPr lang="pt-BR" dirty="0" err="1" smtClean="0"/>
              <a:t>Computer</a:t>
            </a:r>
            <a:r>
              <a:rPr lang="pt-BR" dirty="0" smtClean="0"/>
              <a:t> </a:t>
            </a:r>
            <a:r>
              <a:rPr lang="pt-BR" dirty="0" err="1" smtClean="0"/>
              <a:t>science</a:t>
            </a:r>
            <a:r>
              <a:rPr lang="pt-BR" dirty="0" smtClean="0"/>
              <a:t> is no more </a:t>
            </a:r>
            <a:r>
              <a:rPr lang="pt-BR" dirty="0" err="1" smtClean="0"/>
              <a:t>about</a:t>
            </a:r>
            <a:r>
              <a:rPr lang="pt-BR" dirty="0" smtClean="0"/>
              <a:t> </a:t>
            </a:r>
            <a:br>
              <a:rPr lang="pt-BR" dirty="0" smtClean="0"/>
            </a:br>
            <a:r>
              <a:rPr lang="pt-BR" dirty="0" err="1" smtClean="0"/>
              <a:t>computers</a:t>
            </a:r>
            <a:r>
              <a:rPr lang="pt-BR" dirty="0" smtClean="0"/>
              <a:t> </a:t>
            </a:r>
            <a:r>
              <a:rPr lang="pt-BR" dirty="0" err="1" smtClean="0"/>
              <a:t>than</a:t>
            </a:r>
            <a:r>
              <a:rPr lang="pt-BR" dirty="0" smtClean="0"/>
              <a:t> </a:t>
            </a:r>
            <a:r>
              <a:rPr lang="pt-BR" dirty="0" err="1" smtClean="0"/>
              <a:t>astronomy</a:t>
            </a:r>
            <a:r>
              <a:rPr lang="pt-BR" dirty="0" smtClean="0"/>
              <a:t> is </a:t>
            </a:r>
            <a:r>
              <a:rPr lang="pt-BR" dirty="0" err="1" smtClean="0"/>
              <a:t>about</a:t>
            </a:r>
            <a:r>
              <a:rPr lang="pt-BR" dirty="0" smtClean="0"/>
              <a:t> </a:t>
            </a:r>
            <a:br>
              <a:rPr lang="pt-BR" dirty="0" smtClean="0"/>
            </a:br>
            <a:r>
              <a:rPr lang="pt-BR" dirty="0" smtClean="0"/>
              <a:t>telescopes »  - </a:t>
            </a:r>
            <a:r>
              <a:rPr lang="pt-BR" dirty="0" err="1" smtClean="0"/>
              <a:t>Edsger</a:t>
            </a:r>
            <a:r>
              <a:rPr lang="pt-BR" dirty="0" smtClean="0"/>
              <a:t> W. </a:t>
            </a:r>
            <a:r>
              <a:rPr lang="pt-BR" dirty="0" err="1" smtClean="0"/>
              <a:t>Dijkstra</a:t>
            </a:r>
            <a:endParaRPr lang="pt-BR" dirty="0" smtClean="0"/>
          </a:p>
          <a:p>
            <a:pPr>
              <a:lnSpc>
                <a:spcPct val="150000"/>
              </a:lnSpc>
            </a:pPr>
            <a:r>
              <a:rPr lang="pt-BR" dirty="0" smtClean="0"/>
              <a:t>Os sistemas de informação tem tanto a ver com programas quanto a astronomia com telescópios!!</a:t>
            </a:r>
          </a:p>
          <a:p>
            <a:pPr>
              <a:lnSpc>
                <a:spcPct val="150000"/>
              </a:lnSpc>
            </a:pPr>
            <a:r>
              <a:rPr lang="pt-BR" dirty="0" smtClean="0"/>
              <a:t>A informática é predominantemente meio ou fim?</a:t>
            </a:r>
          </a:p>
          <a:p>
            <a:pPr>
              <a:lnSpc>
                <a:spcPct val="150000"/>
              </a:lnSpc>
            </a:pPr>
            <a:endParaRPr lang="pt-BR" dirty="0" smtClean="0"/>
          </a:p>
          <a:p>
            <a:pPr>
              <a:lnSpc>
                <a:spcPct val="150000"/>
              </a:lnSpc>
            </a:pPr>
            <a:endParaRPr lang="pt-BR" dirty="0"/>
          </a:p>
        </p:txBody>
      </p:sp>
      <p:pic>
        <p:nvPicPr>
          <p:cNvPr id="9218" name="Picture 2"/>
          <p:cNvPicPr>
            <a:picLocks noChangeAspect="1" noChangeArrowheads="1"/>
          </p:cNvPicPr>
          <p:nvPr/>
        </p:nvPicPr>
        <p:blipFill>
          <a:blip r:embed="rId2" cstate="print"/>
          <a:srcRect/>
          <a:stretch>
            <a:fillRect/>
          </a:stretch>
        </p:blipFill>
        <p:spPr bwMode="auto">
          <a:xfrm>
            <a:off x="6588224" y="797496"/>
            <a:ext cx="1944216" cy="25922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Onde está a inovação?</a:t>
            </a:r>
            <a:endParaRPr lang="pt-BR" dirty="0"/>
          </a:p>
        </p:txBody>
      </p:sp>
      <p:pic>
        <p:nvPicPr>
          <p:cNvPr id="4" name="Picture 9"/>
          <p:cNvPicPr>
            <a:picLocks noChangeAspect="1" noChangeArrowheads="1"/>
          </p:cNvPicPr>
          <p:nvPr/>
        </p:nvPicPr>
        <p:blipFill>
          <a:blip r:embed="rId2" cstate="print"/>
          <a:srcRect/>
          <a:stretch>
            <a:fillRect/>
          </a:stretch>
        </p:blipFill>
        <p:spPr bwMode="auto">
          <a:xfrm>
            <a:off x="6228184" y="3284984"/>
            <a:ext cx="2314729" cy="752392"/>
          </a:xfrm>
          <a:prstGeom prst="rect">
            <a:avLst/>
          </a:prstGeom>
          <a:noFill/>
          <a:ln w="9525">
            <a:noFill/>
            <a:miter lim="800000"/>
            <a:headEnd/>
            <a:tailEnd/>
          </a:ln>
        </p:spPr>
      </p:pic>
      <p:pic>
        <p:nvPicPr>
          <p:cNvPr id="5" name="Picture 10"/>
          <p:cNvPicPr>
            <a:picLocks noChangeAspect="1" noChangeArrowheads="1"/>
          </p:cNvPicPr>
          <p:nvPr/>
        </p:nvPicPr>
        <p:blipFill>
          <a:blip r:embed="rId3" cstate="print"/>
          <a:srcRect/>
          <a:stretch>
            <a:fillRect/>
          </a:stretch>
        </p:blipFill>
        <p:spPr bwMode="auto">
          <a:xfrm>
            <a:off x="6228184" y="1772816"/>
            <a:ext cx="2304256" cy="1072222"/>
          </a:xfrm>
          <a:prstGeom prst="rect">
            <a:avLst/>
          </a:prstGeom>
          <a:noFill/>
          <a:ln w="9525">
            <a:noFill/>
            <a:miter lim="800000"/>
            <a:headEnd/>
            <a:tailEnd/>
          </a:ln>
        </p:spPr>
      </p:pic>
      <p:pic>
        <p:nvPicPr>
          <p:cNvPr id="6" name="Picture 7"/>
          <p:cNvPicPr>
            <a:picLocks noChangeAspect="1" noChangeArrowheads="1"/>
          </p:cNvPicPr>
          <p:nvPr/>
        </p:nvPicPr>
        <p:blipFill>
          <a:blip r:embed="rId4" cstate="print"/>
          <a:srcRect/>
          <a:stretch>
            <a:fillRect/>
          </a:stretch>
        </p:blipFill>
        <p:spPr bwMode="auto">
          <a:xfrm>
            <a:off x="3419872" y="1844824"/>
            <a:ext cx="2165687" cy="2073771"/>
          </a:xfrm>
          <a:prstGeom prst="rect">
            <a:avLst/>
          </a:prstGeom>
          <a:noFill/>
          <a:ln w="9525">
            <a:noFill/>
            <a:miter lim="800000"/>
            <a:headEnd/>
            <a:tailEnd/>
          </a:ln>
        </p:spPr>
      </p:pic>
      <p:grpSp>
        <p:nvGrpSpPr>
          <p:cNvPr id="3" name="Grupo 15"/>
          <p:cNvGrpSpPr/>
          <p:nvPr/>
        </p:nvGrpSpPr>
        <p:grpSpPr>
          <a:xfrm>
            <a:off x="323528" y="1484784"/>
            <a:ext cx="2592288" cy="5040560"/>
            <a:chOff x="107504" y="1628800"/>
            <a:chExt cx="2592288" cy="5040560"/>
          </a:xfrm>
        </p:grpSpPr>
        <p:pic>
          <p:nvPicPr>
            <p:cNvPr id="10242" name="Picture 2"/>
            <p:cNvPicPr>
              <a:picLocks noChangeAspect="1" noChangeArrowheads="1"/>
            </p:cNvPicPr>
            <p:nvPr/>
          </p:nvPicPr>
          <p:blipFill>
            <a:blip r:embed="rId5" cstate="print"/>
            <a:srcRect/>
            <a:stretch>
              <a:fillRect/>
            </a:stretch>
          </p:blipFill>
          <p:spPr bwMode="auto">
            <a:xfrm>
              <a:off x="179512" y="1637024"/>
              <a:ext cx="956762" cy="1578657"/>
            </a:xfrm>
            <a:prstGeom prst="rect">
              <a:avLst/>
            </a:prstGeom>
            <a:noFill/>
            <a:ln w="9525">
              <a:noFill/>
              <a:miter lim="800000"/>
              <a:headEnd/>
              <a:tailEnd/>
            </a:ln>
          </p:spPr>
        </p:pic>
        <p:pic>
          <p:nvPicPr>
            <p:cNvPr id="7" name="Picture 4"/>
            <p:cNvPicPr>
              <a:picLocks noChangeAspect="1" noChangeArrowheads="1"/>
            </p:cNvPicPr>
            <p:nvPr/>
          </p:nvPicPr>
          <p:blipFill>
            <a:blip r:embed="rId6" cstate="print"/>
            <a:srcRect/>
            <a:stretch>
              <a:fillRect/>
            </a:stretch>
          </p:blipFill>
          <p:spPr bwMode="auto">
            <a:xfrm>
              <a:off x="1043608" y="1700808"/>
              <a:ext cx="1448094" cy="1514874"/>
            </a:xfrm>
            <a:prstGeom prst="rect">
              <a:avLst/>
            </a:prstGeom>
            <a:noFill/>
            <a:ln w="9525">
              <a:noFill/>
              <a:miter lim="800000"/>
              <a:headEnd/>
              <a:tailEnd/>
            </a:ln>
            <a:effectLst/>
          </p:spPr>
        </p:pic>
        <p:pic>
          <p:nvPicPr>
            <p:cNvPr id="8" name="Picture 5"/>
            <p:cNvPicPr>
              <a:picLocks noChangeAspect="1" noChangeArrowheads="1"/>
            </p:cNvPicPr>
            <p:nvPr/>
          </p:nvPicPr>
          <p:blipFill>
            <a:blip r:embed="rId7" cstate="print"/>
            <a:srcRect/>
            <a:stretch>
              <a:fillRect/>
            </a:stretch>
          </p:blipFill>
          <p:spPr bwMode="auto">
            <a:xfrm>
              <a:off x="251520" y="3212976"/>
              <a:ext cx="2262787" cy="1648177"/>
            </a:xfrm>
            <a:prstGeom prst="rect">
              <a:avLst/>
            </a:prstGeom>
            <a:noFill/>
            <a:ln w="9525">
              <a:noFill/>
              <a:miter lim="800000"/>
              <a:headEnd/>
              <a:tailEnd/>
            </a:ln>
            <a:effectLst/>
          </p:spPr>
        </p:pic>
        <p:pic>
          <p:nvPicPr>
            <p:cNvPr id="9" name="Picture 6"/>
            <p:cNvPicPr>
              <a:picLocks noChangeAspect="1" noChangeArrowheads="1"/>
            </p:cNvPicPr>
            <p:nvPr/>
          </p:nvPicPr>
          <p:blipFill>
            <a:blip r:embed="rId8" cstate="print"/>
            <a:srcRect/>
            <a:stretch>
              <a:fillRect/>
            </a:stretch>
          </p:blipFill>
          <p:spPr bwMode="auto">
            <a:xfrm>
              <a:off x="251520" y="4910715"/>
              <a:ext cx="2314892" cy="1651367"/>
            </a:xfrm>
            <a:prstGeom prst="rect">
              <a:avLst/>
            </a:prstGeom>
            <a:noFill/>
            <a:ln w="9525">
              <a:noFill/>
              <a:miter lim="800000"/>
              <a:headEnd/>
              <a:tailEnd/>
            </a:ln>
            <a:effectLst/>
          </p:spPr>
        </p:pic>
        <p:sp>
          <p:nvSpPr>
            <p:cNvPr id="12" name="Retângulo 11"/>
            <p:cNvSpPr/>
            <p:nvPr/>
          </p:nvSpPr>
          <p:spPr>
            <a:xfrm>
              <a:off x="107504" y="1628800"/>
              <a:ext cx="2592288" cy="504056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pic>
        <p:nvPicPr>
          <p:cNvPr id="10243" name="Picture 3"/>
          <p:cNvPicPr>
            <a:picLocks noChangeAspect="1" noChangeArrowheads="1"/>
          </p:cNvPicPr>
          <p:nvPr/>
        </p:nvPicPr>
        <p:blipFill>
          <a:blip r:embed="rId9" cstate="print"/>
          <a:srcRect/>
          <a:stretch>
            <a:fillRect/>
          </a:stretch>
        </p:blipFill>
        <p:spPr bwMode="auto">
          <a:xfrm>
            <a:off x="3131840" y="4581128"/>
            <a:ext cx="2232248" cy="839883"/>
          </a:xfrm>
          <a:prstGeom prst="rect">
            <a:avLst/>
          </a:prstGeom>
          <a:noFill/>
          <a:ln w="9525">
            <a:noFill/>
            <a:miter lim="800000"/>
            <a:headEnd/>
            <a:tailEnd/>
          </a:ln>
        </p:spPr>
      </p:pic>
      <p:pic>
        <p:nvPicPr>
          <p:cNvPr id="14" name="Picture 11"/>
          <p:cNvPicPr>
            <a:picLocks noChangeAspect="1" noChangeArrowheads="1"/>
          </p:cNvPicPr>
          <p:nvPr/>
        </p:nvPicPr>
        <p:blipFill>
          <a:blip r:embed="rId10" cstate="print"/>
          <a:srcRect/>
          <a:stretch>
            <a:fillRect/>
          </a:stretch>
        </p:blipFill>
        <p:spPr bwMode="auto">
          <a:xfrm>
            <a:off x="5716349" y="4437112"/>
            <a:ext cx="3427651" cy="24208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pt-BR" dirty="0" smtClean="0"/>
              <a:t>Sistemas de informação: </a:t>
            </a:r>
            <a:br>
              <a:rPr lang="pt-BR" dirty="0" smtClean="0"/>
            </a:br>
            <a:r>
              <a:rPr lang="pt-BR" dirty="0" smtClean="0"/>
              <a:t>demandas claras, obscuras e desconhecidas</a:t>
            </a:r>
            <a:endParaRPr lang="pt-BR" dirty="0"/>
          </a:p>
        </p:txBody>
      </p:sp>
      <p:pic>
        <p:nvPicPr>
          <p:cNvPr id="11266" name="Picture 2"/>
          <p:cNvPicPr>
            <a:picLocks noChangeAspect="1" noChangeArrowheads="1"/>
          </p:cNvPicPr>
          <p:nvPr/>
        </p:nvPicPr>
        <p:blipFill>
          <a:blip r:embed="rId2" cstate="print"/>
          <a:srcRect/>
          <a:stretch>
            <a:fillRect/>
          </a:stretch>
        </p:blipFill>
        <p:spPr bwMode="auto">
          <a:xfrm>
            <a:off x="467544" y="1700808"/>
            <a:ext cx="1719863" cy="228679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1026" name="Picture 2"/>
          <p:cNvPicPr>
            <a:picLocks noChangeAspect="1" noChangeArrowheads="1"/>
          </p:cNvPicPr>
          <p:nvPr/>
        </p:nvPicPr>
        <p:blipFill>
          <a:blip r:embed="rId3" cstate="print"/>
          <a:srcRect/>
          <a:stretch>
            <a:fillRect/>
          </a:stretch>
        </p:blipFill>
        <p:spPr bwMode="auto">
          <a:xfrm>
            <a:off x="5580112" y="1700808"/>
            <a:ext cx="3240360" cy="2160240"/>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1027" name="Picture 3"/>
          <p:cNvPicPr>
            <a:picLocks noChangeAspect="1" noChangeArrowheads="1"/>
          </p:cNvPicPr>
          <p:nvPr/>
        </p:nvPicPr>
        <p:blipFill>
          <a:blip r:embed="rId4" cstate="print"/>
          <a:srcRect/>
          <a:stretch>
            <a:fillRect/>
          </a:stretch>
        </p:blipFill>
        <p:spPr bwMode="auto">
          <a:xfrm>
            <a:off x="5004048" y="4221088"/>
            <a:ext cx="3245159" cy="242088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1028" name="Picture 4"/>
          <p:cNvPicPr>
            <a:picLocks noChangeAspect="1" noChangeArrowheads="1"/>
          </p:cNvPicPr>
          <p:nvPr/>
        </p:nvPicPr>
        <p:blipFill>
          <a:blip r:embed="rId5" cstate="print"/>
          <a:srcRect/>
          <a:stretch>
            <a:fillRect/>
          </a:stretch>
        </p:blipFill>
        <p:spPr bwMode="auto">
          <a:xfrm>
            <a:off x="251520" y="4797152"/>
            <a:ext cx="3352892" cy="1864048"/>
          </a:xfrm>
          <a:prstGeom prst="rect">
            <a:avLst/>
          </a:prstGeom>
          <a:ln>
            <a:headEnd/>
            <a:tailEnd/>
          </a:ln>
        </p:spPr>
        <p:style>
          <a:lnRef idx="2">
            <a:schemeClr val="dk1"/>
          </a:lnRef>
          <a:fillRef idx="1">
            <a:schemeClr val="lt1"/>
          </a:fillRef>
          <a:effectRef idx="0">
            <a:schemeClr val="dk1"/>
          </a:effectRef>
          <a:fontRef idx="minor">
            <a:schemeClr val="dk1"/>
          </a:fontRef>
        </p:style>
      </p:pic>
      <p:pic>
        <p:nvPicPr>
          <p:cNvPr id="1030" name="Picture 6"/>
          <p:cNvPicPr>
            <a:picLocks noChangeAspect="1" noChangeArrowheads="1"/>
          </p:cNvPicPr>
          <p:nvPr/>
        </p:nvPicPr>
        <p:blipFill>
          <a:blip r:embed="rId6" cstate="print"/>
          <a:srcRect/>
          <a:stretch>
            <a:fillRect/>
          </a:stretch>
        </p:blipFill>
        <p:spPr bwMode="auto">
          <a:xfrm>
            <a:off x="3203848" y="2348880"/>
            <a:ext cx="1310182" cy="1296144"/>
          </a:xfrm>
          <a:prstGeom prst="rect">
            <a:avLst/>
          </a:prstGeom>
          <a:ln>
            <a:headEnd/>
            <a:tailEnd/>
          </a:ln>
        </p:spPr>
        <p:style>
          <a:lnRef idx="2">
            <a:schemeClr val="dk1"/>
          </a:lnRef>
          <a:fillRef idx="1">
            <a:schemeClr val="lt1"/>
          </a:fillRef>
          <a:effectRef idx="0">
            <a:schemeClr val="dk1"/>
          </a:effectRef>
          <a:fontRef idx="minor">
            <a:schemeClr val="dk1"/>
          </a:fontRef>
        </p:style>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informática e a construção civil</a:t>
            </a:r>
            <a:endParaRPr lang="pt-BR" dirty="0"/>
          </a:p>
        </p:txBody>
      </p:sp>
      <p:pic>
        <p:nvPicPr>
          <p:cNvPr id="5" name="Picture 4"/>
          <p:cNvPicPr>
            <a:picLocks noChangeAspect="1" noChangeArrowheads="1"/>
          </p:cNvPicPr>
          <p:nvPr/>
        </p:nvPicPr>
        <p:blipFill>
          <a:blip r:embed="rId2" cstate="print"/>
          <a:srcRect/>
          <a:stretch>
            <a:fillRect/>
          </a:stretch>
        </p:blipFill>
        <p:spPr bwMode="auto">
          <a:xfrm>
            <a:off x="251520" y="1196752"/>
            <a:ext cx="3194196" cy="2304256"/>
          </a:xfrm>
          <a:prstGeom prst="rect">
            <a:avLst/>
          </a:prstGeom>
          <a:noFill/>
          <a:ln w="9525">
            <a:noFill/>
            <a:miter lim="800000"/>
            <a:headEnd/>
            <a:tailEnd/>
          </a:ln>
          <a:effectLst/>
        </p:spPr>
      </p:pic>
      <p:pic>
        <p:nvPicPr>
          <p:cNvPr id="7" name="Picture 5"/>
          <p:cNvPicPr>
            <a:picLocks noChangeAspect="1" noChangeArrowheads="1"/>
          </p:cNvPicPr>
          <p:nvPr/>
        </p:nvPicPr>
        <p:blipFill>
          <a:blip r:embed="rId3" cstate="print"/>
          <a:srcRect/>
          <a:stretch>
            <a:fillRect/>
          </a:stretch>
        </p:blipFill>
        <p:spPr bwMode="auto">
          <a:xfrm>
            <a:off x="6876256" y="3789312"/>
            <a:ext cx="1814963" cy="2015952"/>
          </a:xfrm>
          <a:prstGeom prst="rect">
            <a:avLst/>
          </a:prstGeom>
          <a:noFill/>
          <a:ln w="9525">
            <a:noFill/>
            <a:miter lim="800000"/>
            <a:headEnd/>
            <a:tailEnd/>
          </a:ln>
          <a:effectLst/>
        </p:spPr>
        <p:style>
          <a:lnRef idx="2">
            <a:schemeClr val="accent1"/>
          </a:lnRef>
          <a:fillRef idx="1">
            <a:schemeClr val="lt1"/>
          </a:fillRef>
          <a:effectRef idx="0">
            <a:schemeClr val="accent1"/>
          </a:effectRef>
          <a:fontRef idx="minor">
            <a:schemeClr val="dk1"/>
          </a:fontRef>
        </p:style>
      </p:pic>
      <p:pic>
        <p:nvPicPr>
          <p:cNvPr id="2050" name="Picture 2"/>
          <p:cNvPicPr>
            <a:picLocks noChangeAspect="1" noChangeArrowheads="1"/>
          </p:cNvPicPr>
          <p:nvPr/>
        </p:nvPicPr>
        <p:blipFill>
          <a:blip r:embed="rId4" cstate="print"/>
          <a:srcRect/>
          <a:stretch>
            <a:fillRect/>
          </a:stretch>
        </p:blipFill>
        <p:spPr bwMode="auto">
          <a:xfrm>
            <a:off x="3707904" y="1816021"/>
            <a:ext cx="2592288" cy="1684987"/>
          </a:xfrm>
          <a:prstGeom prst="rect">
            <a:avLst/>
          </a:prstGeom>
          <a:noFill/>
          <a:ln w="9525">
            <a:noFill/>
            <a:miter lim="800000"/>
            <a:headEnd/>
            <a:tailEnd/>
          </a:ln>
          <a:effectLst/>
        </p:spPr>
        <p:style>
          <a:lnRef idx="2">
            <a:schemeClr val="dk1"/>
          </a:lnRef>
          <a:fillRef idx="1">
            <a:schemeClr val="lt1"/>
          </a:fillRef>
          <a:effectRef idx="0">
            <a:schemeClr val="dk1"/>
          </a:effectRef>
          <a:fontRef idx="minor">
            <a:schemeClr val="dk1"/>
          </a:fontRef>
        </p:style>
      </p:pic>
      <p:pic>
        <p:nvPicPr>
          <p:cNvPr id="2051" name="Picture 3"/>
          <p:cNvPicPr>
            <a:picLocks noChangeAspect="1" noChangeArrowheads="1"/>
          </p:cNvPicPr>
          <p:nvPr/>
        </p:nvPicPr>
        <p:blipFill>
          <a:blip r:embed="rId5" cstate="print"/>
          <a:srcRect/>
          <a:stretch>
            <a:fillRect/>
          </a:stretch>
        </p:blipFill>
        <p:spPr bwMode="auto">
          <a:xfrm>
            <a:off x="251520" y="3622665"/>
            <a:ext cx="1872208" cy="2182599"/>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3707904" y="3789312"/>
            <a:ext cx="1597985" cy="1944216"/>
          </a:xfrm>
          <a:prstGeom prst="rect">
            <a:avLst/>
          </a:prstGeom>
          <a:noFill/>
          <a:ln w="9525">
            <a:noFill/>
            <a:miter lim="800000"/>
            <a:headEnd/>
            <a:tailEnd/>
          </a:ln>
          <a:effectLst/>
        </p:spPr>
        <p:style>
          <a:lnRef idx="2">
            <a:schemeClr val="accent1"/>
          </a:lnRef>
          <a:fillRef idx="1">
            <a:schemeClr val="lt1"/>
          </a:fillRef>
          <a:effectRef idx="0">
            <a:schemeClr val="accent1"/>
          </a:effectRef>
          <a:fontRef idx="minor">
            <a:schemeClr val="dk1"/>
          </a:fontRef>
        </p:style>
      </p:pic>
      <p:pic>
        <p:nvPicPr>
          <p:cNvPr id="2053" name="Picture 5"/>
          <p:cNvPicPr>
            <a:picLocks noChangeAspect="1" noChangeArrowheads="1"/>
          </p:cNvPicPr>
          <p:nvPr/>
        </p:nvPicPr>
        <p:blipFill>
          <a:blip r:embed="rId7" cstate="print"/>
          <a:srcRect/>
          <a:stretch>
            <a:fillRect/>
          </a:stretch>
        </p:blipFill>
        <p:spPr bwMode="auto">
          <a:xfrm>
            <a:off x="6876256" y="1476945"/>
            <a:ext cx="1666875" cy="2024063"/>
          </a:xfrm>
          <a:prstGeom prst="rect">
            <a:avLst/>
          </a:prstGeom>
          <a:noFill/>
          <a:ln w="9525">
            <a:noFill/>
            <a:miter lim="800000"/>
            <a:headEnd/>
            <a:tailEnd/>
          </a:ln>
          <a:effectLst/>
        </p:spPr>
        <p:style>
          <a:lnRef idx="2">
            <a:schemeClr val="accent6"/>
          </a:lnRef>
          <a:fillRef idx="1">
            <a:schemeClr val="lt1"/>
          </a:fillRef>
          <a:effectRef idx="0">
            <a:schemeClr val="accent6"/>
          </a:effectRef>
          <a:fontRef idx="minor">
            <a:schemeClr val="dk1"/>
          </a:fontRef>
        </p:style>
      </p:pic>
      <p:sp>
        <p:nvSpPr>
          <p:cNvPr id="9" name="Retângulo 8"/>
          <p:cNvSpPr/>
          <p:nvPr/>
        </p:nvSpPr>
        <p:spPr>
          <a:xfrm>
            <a:off x="395536" y="6093296"/>
            <a:ext cx="8028384" cy="461665"/>
          </a:xfrm>
          <a:prstGeom prst="rect">
            <a:avLst/>
          </a:prstGeom>
        </p:spPr>
        <p:txBody>
          <a:bodyPr wrap="square">
            <a:spAutoFit/>
          </a:bodyPr>
          <a:lstStyle/>
          <a:p>
            <a:r>
              <a:rPr lang="fr-FR" sz="2400" dirty="0" smtClean="0"/>
              <a:t>Quem são nossos  arquitetos, designers e decoradores?</a:t>
            </a:r>
            <a:endParaRPr lang="pt-BR"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down)">
                                      <p:cBhvr>
                                        <p:cTn id="7" dur="500"/>
                                        <p:tgtEl>
                                          <p:spTgt spid="20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wipe(down)">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052"/>
                                        </p:tgtEl>
                                        <p:attrNameLst>
                                          <p:attrName>style.visibility</p:attrName>
                                        </p:attrNameLst>
                                      </p:cBhvr>
                                      <p:to>
                                        <p:strVal val="visible"/>
                                      </p:to>
                                    </p:set>
                                    <p:animEffect transition="in" filter="wipe(down)">
                                      <p:cBhvr>
                                        <p:cTn id="17" dur="500"/>
                                        <p:tgtEl>
                                          <p:spTgt spid="20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2053"/>
                                        </p:tgtEl>
                                        <p:attrNameLst>
                                          <p:attrName>style.visibility</p:attrName>
                                        </p:attrNameLst>
                                      </p:cBhvr>
                                      <p:to>
                                        <p:strVal val="visible"/>
                                      </p:to>
                                    </p:set>
                                    <p:animEffect transition="in" filter="wipe(down)">
                                      <p:cBhvr>
                                        <p:cTn id="22" dur="500"/>
                                        <p:tgtEl>
                                          <p:spTgt spid="20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normAutofit/>
          </a:bodyPr>
          <a:lstStyle/>
          <a:p>
            <a:r>
              <a:rPr lang="pt-BR" noProof="0" dirty="0" smtClean="0"/>
              <a:t>Ciclo de vida do produtos digitais </a:t>
            </a:r>
            <a:br>
              <a:rPr lang="pt-BR" noProof="0" dirty="0" smtClean="0"/>
            </a:br>
            <a:r>
              <a:rPr lang="pt-BR" noProof="0" dirty="0" smtClean="0"/>
              <a:t>e a fronteira do software</a:t>
            </a:r>
            <a:endParaRPr lang="pt-BR" noProof="0" dirty="0"/>
          </a:p>
        </p:txBody>
      </p:sp>
      <p:sp>
        <p:nvSpPr>
          <p:cNvPr id="7" name="AutoShape 4"/>
          <p:cNvSpPr>
            <a:spLocks noChangeArrowheads="1"/>
          </p:cNvSpPr>
          <p:nvPr/>
        </p:nvSpPr>
        <p:spPr bwMode="auto">
          <a:xfrm>
            <a:off x="755576" y="1916832"/>
            <a:ext cx="5616624" cy="864096"/>
          </a:xfrm>
          <a:prstGeom prst="leftRightArrow">
            <a:avLst>
              <a:gd name="adj1" fmla="val 49898"/>
              <a:gd name="adj2" fmla="val 35671"/>
            </a:avLst>
          </a:prstGeom>
          <a:solidFill>
            <a:srgbClr val="FFFF00"/>
          </a:solidFill>
          <a:ln w="9525">
            <a:solidFill>
              <a:schemeClr val="tx1"/>
            </a:solidFill>
            <a:miter lim="800000"/>
            <a:headEnd/>
            <a:tailEnd/>
          </a:ln>
          <a:effectLst/>
        </p:spPr>
        <p:txBody>
          <a:bodyPr wrap="none" anchor="ctr"/>
          <a:lstStyle/>
          <a:p>
            <a:pPr algn="ctr"/>
            <a:r>
              <a:rPr lang="pt-BR" sz="2000" dirty="0" smtClean="0"/>
              <a:t>Design do produto</a:t>
            </a:r>
            <a:endParaRPr lang="pt-BR" sz="2000" dirty="0"/>
          </a:p>
        </p:txBody>
      </p:sp>
      <p:sp>
        <p:nvSpPr>
          <p:cNvPr id="10" name="AutoShape 6"/>
          <p:cNvSpPr>
            <a:spLocks noChangeArrowheads="1"/>
          </p:cNvSpPr>
          <p:nvPr/>
        </p:nvSpPr>
        <p:spPr bwMode="auto">
          <a:xfrm>
            <a:off x="2313464" y="5229125"/>
            <a:ext cx="4176464" cy="864171"/>
          </a:xfrm>
          <a:prstGeom prst="leftRightArrow">
            <a:avLst>
              <a:gd name="adj1" fmla="val 46694"/>
              <a:gd name="adj2" fmla="val 37070"/>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Interface</a:t>
            </a:r>
            <a:endParaRPr lang="pt-BR" sz="2000" dirty="0"/>
          </a:p>
        </p:txBody>
      </p:sp>
      <p:sp>
        <p:nvSpPr>
          <p:cNvPr id="11" name="AutoShape 7"/>
          <p:cNvSpPr>
            <a:spLocks noChangeArrowheads="1"/>
          </p:cNvSpPr>
          <p:nvPr/>
        </p:nvSpPr>
        <p:spPr bwMode="auto">
          <a:xfrm>
            <a:off x="323528" y="1340768"/>
            <a:ext cx="8208912" cy="720080"/>
          </a:xfrm>
          <a:prstGeom prst="leftRightArrow">
            <a:avLst>
              <a:gd name="adj1" fmla="val 60722"/>
              <a:gd name="adj2" fmla="val 40696"/>
            </a:avLst>
          </a:prstGeom>
          <a:solidFill>
            <a:srgbClr val="FFFF00"/>
          </a:solidFill>
          <a:ln w="9525">
            <a:solidFill>
              <a:schemeClr val="tx1"/>
            </a:solidFill>
            <a:miter lim="800000"/>
            <a:headEnd/>
            <a:tailEnd/>
          </a:ln>
          <a:effectLst/>
        </p:spPr>
        <p:txBody>
          <a:bodyPr wrap="none" anchor="ctr"/>
          <a:lstStyle/>
          <a:p>
            <a:pPr algn="ctr"/>
            <a:r>
              <a:rPr lang="pt-BR" sz="2000" dirty="0" smtClean="0"/>
              <a:t>Entendimento do usuário e seu contexto + usabilidade</a:t>
            </a:r>
            <a:endParaRPr lang="pt-BR" sz="2000" dirty="0"/>
          </a:p>
        </p:txBody>
      </p:sp>
      <p:sp>
        <p:nvSpPr>
          <p:cNvPr id="13" name="AutoShape 10"/>
          <p:cNvSpPr>
            <a:spLocks noChangeArrowheads="1"/>
          </p:cNvSpPr>
          <p:nvPr/>
        </p:nvSpPr>
        <p:spPr bwMode="auto">
          <a:xfrm>
            <a:off x="1547664" y="2636912"/>
            <a:ext cx="5904656" cy="792163"/>
          </a:xfrm>
          <a:prstGeom prst="leftRightArrow">
            <a:avLst>
              <a:gd name="adj1" fmla="val 53102"/>
              <a:gd name="adj2" fmla="val 29461"/>
            </a:avLst>
          </a:prstGeom>
          <a:solidFill>
            <a:srgbClr val="FFFF00"/>
          </a:solidFill>
          <a:ln w="9525">
            <a:solidFill>
              <a:schemeClr val="tx1"/>
            </a:solidFill>
            <a:miter lim="800000"/>
            <a:headEnd/>
            <a:tailEnd/>
          </a:ln>
          <a:effectLst/>
        </p:spPr>
        <p:txBody>
          <a:bodyPr wrap="none" anchor="ctr"/>
          <a:lstStyle/>
          <a:p>
            <a:pPr algn="ctr"/>
            <a:r>
              <a:rPr lang="pt-BR" sz="2000" dirty="0" smtClean="0"/>
              <a:t>Design do negócio + publicidade</a:t>
            </a:r>
            <a:endParaRPr lang="pt-BR" sz="2000" dirty="0"/>
          </a:p>
        </p:txBody>
      </p:sp>
      <p:sp>
        <p:nvSpPr>
          <p:cNvPr id="33" name="AutoShape 3"/>
          <p:cNvSpPr>
            <a:spLocks noChangeArrowheads="1"/>
          </p:cNvSpPr>
          <p:nvPr/>
        </p:nvSpPr>
        <p:spPr bwMode="auto">
          <a:xfrm>
            <a:off x="2339752" y="4293096"/>
            <a:ext cx="4104456" cy="864096"/>
          </a:xfrm>
          <a:prstGeom prst="leftRightArrow">
            <a:avLst>
              <a:gd name="adj1" fmla="val 49898"/>
              <a:gd name="adj2" fmla="val 31986"/>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Criação do conteúdo</a:t>
            </a:r>
            <a:endParaRPr lang="pt-BR" sz="2000" dirty="0"/>
          </a:p>
        </p:txBody>
      </p:sp>
      <p:sp>
        <p:nvSpPr>
          <p:cNvPr id="12" name="CaixaDeTexto 11"/>
          <p:cNvSpPr txBox="1"/>
          <p:nvPr/>
        </p:nvSpPr>
        <p:spPr>
          <a:xfrm rot="16200000">
            <a:off x="927086" y="4536614"/>
            <a:ext cx="1993174" cy="400110"/>
          </a:xfrm>
          <a:prstGeom prst="rect">
            <a:avLst/>
          </a:prstGeom>
          <a:noFill/>
        </p:spPr>
        <p:txBody>
          <a:bodyPr wrap="none" rtlCol="0">
            <a:spAutoFit/>
          </a:bodyPr>
          <a:lstStyle/>
          <a:p>
            <a:r>
              <a:rPr lang="pt-BR" sz="2000" dirty="0" err="1" smtClean="0"/>
              <a:t>Alpha</a:t>
            </a:r>
            <a:r>
              <a:rPr lang="pt-BR" sz="2000" dirty="0" smtClean="0"/>
              <a:t>, Beta, </a:t>
            </a:r>
            <a:r>
              <a:rPr lang="pt-BR" sz="2000" dirty="0" err="1" smtClean="0"/>
              <a:t>Gold</a:t>
            </a:r>
            <a:endParaRPr lang="pt-BR" sz="2000" dirty="0"/>
          </a:p>
        </p:txBody>
      </p:sp>
      <p:grpSp>
        <p:nvGrpSpPr>
          <p:cNvPr id="2" name="Grupo 19"/>
          <p:cNvGrpSpPr/>
          <p:nvPr/>
        </p:nvGrpSpPr>
        <p:grpSpPr>
          <a:xfrm>
            <a:off x="107504" y="1196752"/>
            <a:ext cx="8964488" cy="5544616"/>
            <a:chOff x="107504" y="1196752"/>
            <a:chExt cx="8964488" cy="5544616"/>
          </a:xfrm>
        </p:grpSpPr>
        <p:sp>
          <p:nvSpPr>
            <p:cNvPr id="16" name="Retângulo de cantos arredondados 15"/>
            <p:cNvSpPr/>
            <p:nvPr/>
          </p:nvSpPr>
          <p:spPr>
            <a:xfrm>
              <a:off x="107504" y="1196752"/>
              <a:ext cx="8964488" cy="5544616"/>
            </a:xfrm>
            <a:prstGeom prst="roundRect">
              <a:avLst/>
            </a:prstGeom>
            <a:solidFill>
              <a:schemeClr val="accent1">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Retângulo de cantos arredondados 18"/>
            <p:cNvSpPr/>
            <p:nvPr/>
          </p:nvSpPr>
          <p:spPr>
            <a:xfrm>
              <a:off x="2151856" y="3348608"/>
              <a:ext cx="4508376" cy="9444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 name="AutoShape 3"/>
          <p:cNvSpPr>
            <a:spLocks noChangeArrowheads="1"/>
          </p:cNvSpPr>
          <p:nvPr/>
        </p:nvSpPr>
        <p:spPr bwMode="auto">
          <a:xfrm>
            <a:off x="2339752" y="3356992"/>
            <a:ext cx="4104456" cy="864171"/>
          </a:xfrm>
          <a:prstGeom prst="leftRightArrow">
            <a:avLst>
              <a:gd name="adj1" fmla="val 49898"/>
              <a:gd name="adj2" fmla="val 31580"/>
            </a:avLst>
          </a:prstGeom>
          <a:solidFill>
            <a:schemeClr val="accent5">
              <a:lumMod val="60000"/>
              <a:lumOff val="40000"/>
            </a:schemeClr>
          </a:solidFill>
          <a:ln w="9525">
            <a:solidFill>
              <a:schemeClr val="tx1"/>
            </a:solidFill>
            <a:miter lim="800000"/>
            <a:headEnd/>
            <a:tailEnd/>
          </a:ln>
          <a:effectLst/>
        </p:spPr>
        <p:txBody>
          <a:bodyPr wrap="none" anchor="ctr"/>
          <a:lstStyle/>
          <a:p>
            <a:pPr algn="ctr"/>
            <a:r>
              <a:rPr lang="pt-BR" sz="2000" dirty="0" smtClean="0"/>
              <a:t>Desenvolvimento do software</a:t>
            </a:r>
            <a:endParaRPr lang="pt-BR" sz="2000" dirty="0"/>
          </a:p>
        </p:txBody>
      </p:sp>
      <p:sp>
        <p:nvSpPr>
          <p:cNvPr id="14" name="AutoShape 3"/>
          <p:cNvSpPr>
            <a:spLocks noChangeArrowheads="1"/>
          </p:cNvSpPr>
          <p:nvPr/>
        </p:nvSpPr>
        <p:spPr bwMode="auto">
          <a:xfrm>
            <a:off x="3131840" y="5949205"/>
            <a:ext cx="5976664" cy="792163"/>
          </a:xfrm>
          <a:prstGeom prst="leftRightArrow">
            <a:avLst>
              <a:gd name="adj1" fmla="val 49898"/>
              <a:gd name="adj2" fmla="val 36870"/>
            </a:avLst>
          </a:prstGeom>
          <a:solidFill>
            <a:srgbClr val="66FF33"/>
          </a:solidFill>
          <a:ln w="9525">
            <a:solidFill>
              <a:schemeClr val="tx1"/>
            </a:solidFill>
            <a:miter lim="800000"/>
            <a:headEnd/>
            <a:tailEnd/>
          </a:ln>
          <a:effectLst/>
        </p:spPr>
        <p:txBody>
          <a:bodyPr wrap="none" anchor="ctr"/>
          <a:lstStyle/>
          <a:p>
            <a:pPr algn="ctr"/>
            <a:r>
              <a:rPr lang="pt-BR" sz="2000" dirty="0" smtClean="0"/>
              <a:t>Prototipagem e atualizações</a:t>
            </a:r>
            <a:endParaRPr lang="pt-BR"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sldNum" sz="quarter" idx="12"/>
          </p:nvPr>
        </p:nvSpPr>
        <p:spPr>
          <a:noFill/>
        </p:spPr>
        <p:txBody>
          <a:bodyPr/>
          <a:lstStyle/>
          <a:p>
            <a:fld id="{12DF3D39-1159-4205-9BE8-47D56BCCC9DD}" type="slidenum">
              <a:rPr lang="pt-BR" smtClean="0"/>
              <a:pPr/>
              <a:t>57</a:t>
            </a:fld>
            <a:endParaRPr lang="pt-BR" smtClean="0"/>
          </a:p>
        </p:txBody>
      </p:sp>
      <p:sp>
        <p:nvSpPr>
          <p:cNvPr id="48131" name="Rectangle 4"/>
          <p:cNvSpPr>
            <a:spLocks noGrp="1" noChangeArrowheads="1"/>
          </p:cNvSpPr>
          <p:nvPr>
            <p:ph type="ctrTitle"/>
          </p:nvPr>
        </p:nvSpPr>
        <p:spPr/>
        <p:txBody>
          <a:bodyPr/>
          <a:lstStyle/>
          <a:p>
            <a:r>
              <a:rPr lang="pt-BR" smtClean="0"/>
              <a:t>Desenvolvimento de Jogos no Brasil</a:t>
            </a:r>
            <a:endParaRPr lang="en-US" smtClean="0"/>
          </a:p>
        </p:txBody>
      </p:sp>
      <p:sp>
        <p:nvSpPr>
          <p:cNvPr id="48132" name="Rectangle 5"/>
          <p:cNvSpPr>
            <a:spLocks noGrp="1" noChangeArrowheads="1"/>
          </p:cNvSpPr>
          <p:nvPr>
            <p:ph type="subTitle" idx="1"/>
          </p:nvPr>
        </p:nvSpPr>
        <p:spPr>
          <a:xfrm>
            <a:off x="683568" y="3097510"/>
            <a:ext cx="7224464" cy="1771650"/>
          </a:xfrm>
        </p:spPr>
        <p:txBody>
          <a:bodyPr/>
          <a:lstStyle/>
          <a:p>
            <a:pPr lvl="1"/>
            <a:r>
              <a:rPr lang="pt-BR" dirty="0" smtClean="0"/>
              <a:t>O que temos ao nosso favor? </a:t>
            </a:r>
          </a:p>
          <a:p>
            <a:pPr lvl="1"/>
            <a:r>
              <a:rPr lang="pt-BR" dirty="0" smtClean="0"/>
              <a:t>Quais são nossos principais desafios? </a:t>
            </a:r>
          </a:p>
          <a:p>
            <a:pPr lvl="1"/>
            <a:r>
              <a:rPr lang="pt-BR" dirty="0" smtClean="0"/>
              <a:t>Quais são as principais iniciativas atuais?</a:t>
            </a:r>
          </a:p>
          <a:p>
            <a:endParaRPr lang="en-US" dirty="0"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3458" name="Rectangle 2"/>
          <p:cNvSpPr>
            <a:spLocks noGrp="1" noChangeArrowheads="1"/>
          </p:cNvSpPr>
          <p:nvPr>
            <p:ph type="title"/>
          </p:nvPr>
        </p:nvSpPr>
        <p:spPr/>
        <p:txBody>
          <a:bodyPr>
            <a:normAutofit/>
          </a:bodyPr>
          <a:lstStyle/>
          <a:p>
            <a:r>
              <a:rPr lang="pt-BR" dirty="0" smtClean="0"/>
              <a:t>Plataformas</a:t>
            </a:r>
            <a:endParaRPr lang="pt-BR" dirty="0"/>
          </a:p>
        </p:txBody>
      </p:sp>
      <p:sp>
        <p:nvSpPr>
          <p:cNvPr id="13" name="Espaço Reservado para Número de Slide 5"/>
          <p:cNvSpPr>
            <a:spLocks noGrp="1"/>
          </p:cNvSpPr>
          <p:nvPr>
            <p:ph type="sldNum" sz="quarter" idx="4294967295"/>
          </p:nvPr>
        </p:nvSpPr>
        <p:spPr>
          <a:xfrm>
            <a:off x="6553200" y="6356350"/>
            <a:ext cx="2133600" cy="365125"/>
          </a:xfrm>
          <a:prstGeom prst="rect">
            <a:avLst/>
          </a:prstGeom>
        </p:spPr>
        <p:txBody>
          <a:bodyPr/>
          <a:lstStyle/>
          <a:p>
            <a:fld id="{A888FBDF-7F3B-4239-A3D1-C73DC2F28B24}" type="slidenum">
              <a:rPr lang="pt-BR" smtClean="0"/>
              <a:pPr/>
              <a:t>6</a:t>
            </a:fld>
            <a:endParaRPr lang="pt-BR"/>
          </a:p>
        </p:txBody>
      </p:sp>
      <p:sp>
        <p:nvSpPr>
          <p:cNvPr id="403459" name="Rectangle 3"/>
          <p:cNvSpPr>
            <a:spLocks noGrp="1" noChangeArrowheads="1"/>
          </p:cNvSpPr>
          <p:nvPr>
            <p:ph type="body" sz="half" idx="4294967295"/>
          </p:nvPr>
        </p:nvSpPr>
        <p:spPr>
          <a:xfrm>
            <a:off x="0" y="1524000"/>
            <a:ext cx="4305300" cy="4724400"/>
          </a:xfrm>
        </p:spPr>
        <p:txBody>
          <a:bodyPr/>
          <a:lstStyle/>
          <a:p>
            <a:r>
              <a:rPr lang="pt-BR" smtClean="0"/>
              <a:t>Consoles de casa</a:t>
            </a:r>
          </a:p>
          <a:p>
            <a:pPr lvl="1"/>
            <a:r>
              <a:rPr lang="pt-BR" smtClean="0"/>
              <a:t>PS2, Xbox, GameCube</a:t>
            </a:r>
          </a:p>
          <a:p>
            <a:pPr lvl="1"/>
            <a:r>
              <a:rPr lang="pt-BR" smtClean="0"/>
              <a:t>PS3, Xbox360, Wii</a:t>
            </a:r>
          </a:p>
          <a:p>
            <a:r>
              <a:rPr lang="pt-BR" smtClean="0"/>
              <a:t>Consoles portáteis </a:t>
            </a:r>
          </a:p>
          <a:p>
            <a:r>
              <a:rPr lang="pt-BR" smtClean="0"/>
              <a:t>PC</a:t>
            </a:r>
          </a:p>
          <a:p>
            <a:r>
              <a:rPr lang="pt-BR" smtClean="0"/>
              <a:t>Online/Web</a:t>
            </a:r>
          </a:p>
          <a:p>
            <a:r>
              <a:rPr lang="pt-BR" smtClean="0"/>
              <a:t>Celulares</a:t>
            </a:r>
            <a:endParaRPr lang="pt-BR"/>
          </a:p>
        </p:txBody>
      </p:sp>
      <p:pic>
        <p:nvPicPr>
          <p:cNvPr id="403463" name="Picture 7" descr="dragon_mjblue_gaming"/>
          <p:cNvPicPr>
            <a:picLocks noChangeAspect="1" noChangeArrowheads="1"/>
          </p:cNvPicPr>
          <p:nvPr/>
        </p:nvPicPr>
        <p:blipFill>
          <a:blip r:embed="rId2" cstate="print"/>
          <a:srcRect/>
          <a:stretch>
            <a:fillRect/>
          </a:stretch>
        </p:blipFill>
        <p:spPr bwMode="auto">
          <a:xfrm>
            <a:off x="684213" y="5013325"/>
            <a:ext cx="1463675" cy="1565275"/>
          </a:xfrm>
          <a:prstGeom prst="rect">
            <a:avLst/>
          </a:prstGeom>
          <a:noFill/>
        </p:spPr>
      </p:pic>
      <p:pic>
        <p:nvPicPr>
          <p:cNvPr id="403464" name="Picture 8" descr="pedge_tower_fam2"/>
          <p:cNvPicPr>
            <a:picLocks noChangeAspect="1" noChangeArrowheads="1"/>
          </p:cNvPicPr>
          <p:nvPr/>
        </p:nvPicPr>
        <p:blipFill>
          <a:blip r:embed="rId3" cstate="print"/>
          <a:srcRect/>
          <a:stretch>
            <a:fillRect/>
          </a:stretch>
        </p:blipFill>
        <p:spPr bwMode="auto">
          <a:xfrm>
            <a:off x="2916238" y="5157788"/>
            <a:ext cx="2879725" cy="1266825"/>
          </a:xfrm>
          <a:prstGeom prst="rect">
            <a:avLst/>
          </a:prstGeom>
          <a:noFill/>
        </p:spPr>
      </p:pic>
      <p:pic>
        <p:nvPicPr>
          <p:cNvPr id="403466" name="Picture 10"/>
          <p:cNvPicPr>
            <a:picLocks noChangeAspect="1" noChangeArrowheads="1"/>
          </p:cNvPicPr>
          <p:nvPr/>
        </p:nvPicPr>
        <p:blipFill>
          <a:blip r:embed="rId4" cstate="print"/>
          <a:srcRect/>
          <a:stretch>
            <a:fillRect/>
          </a:stretch>
        </p:blipFill>
        <p:spPr bwMode="auto">
          <a:xfrm>
            <a:off x="7308850" y="1557338"/>
            <a:ext cx="1584325" cy="1512887"/>
          </a:xfrm>
          <a:prstGeom prst="rect">
            <a:avLst/>
          </a:prstGeom>
          <a:noFill/>
          <a:ln w="12700">
            <a:noFill/>
            <a:miter lim="800000"/>
            <a:headEnd type="none" w="sm" len="sm"/>
            <a:tailEnd type="none" w="sm" len="sm"/>
          </a:ln>
          <a:effectLst/>
        </p:spPr>
      </p:pic>
      <p:pic>
        <p:nvPicPr>
          <p:cNvPr id="403467" name="Picture 11"/>
          <p:cNvPicPr>
            <a:picLocks noChangeAspect="1" noChangeArrowheads="1"/>
          </p:cNvPicPr>
          <p:nvPr/>
        </p:nvPicPr>
        <p:blipFill>
          <a:blip r:embed="rId5" cstate="print"/>
          <a:srcRect/>
          <a:stretch>
            <a:fillRect/>
          </a:stretch>
        </p:blipFill>
        <p:spPr bwMode="auto">
          <a:xfrm>
            <a:off x="5867400" y="1700213"/>
            <a:ext cx="1300163" cy="1368425"/>
          </a:xfrm>
          <a:prstGeom prst="rect">
            <a:avLst/>
          </a:prstGeom>
          <a:noFill/>
          <a:ln w="12700">
            <a:noFill/>
            <a:miter lim="800000"/>
            <a:headEnd type="none" w="sm" len="sm"/>
            <a:tailEnd type="none" w="sm" len="sm"/>
          </a:ln>
          <a:effectLst/>
        </p:spPr>
      </p:pic>
      <p:pic>
        <p:nvPicPr>
          <p:cNvPr id="403468" name="Picture 12"/>
          <p:cNvPicPr>
            <a:picLocks noChangeAspect="1" noChangeArrowheads="1"/>
          </p:cNvPicPr>
          <p:nvPr/>
        </p:nvPicPr>
        <p:blipFill>
          <a:blip r:embed="rId6" cstate="print"/>
          <a:srcRect/>
          <a:stretch>
            <a:fillRect/>
          </a:stretch>
        </p:blipFill>
        <p:spPr bwMode="auto">
          <a:xfrm>
            <a:off x="7667625" y="3644900"/>
            <a:ext cx="1081088" cy="1033463"/>
          </a:xfrm>
          <a:prstGeom prst="rect">
            <a:avLst/>
          </a:prstGeom>
          <a:noFill/>
          <a:ln w="12700">
            <a:noFill/>
            <a:miter lim="800000"/>
            <a:headEnd type="none" w="sm" len="sm"/>
            <a:tailEnd type="none" w="sm" len="sm"/>
          </a:ln>
          <a:effectLst/>
        </p:spPr>
      </p:pic>
      <p:pic>
        <p:nvPicPr>
          <p:cNvPr id="403469" name="Picture 13"/>
          <p:cNvPicPr>
            <a:picLocks noChangeAspect="1" noChangeArrowheads="1"/>
          </p:cNvPicPr>
          <p:nvPr/>
        </p:nvPicPr>
        <p:blipFill>
          <a:blip r:embed="rId7" cstate="print"/>
          <a:srcRect/>
          <a:stretch>
            <a:fillRect/>
          </a:stretch>
        </p:blipFill>
        <p:spPr bwMode="auto">
          <a:xfrm>
            <a:off x="3492500" y="3141663"/>
            <a:ext cx="1584325" cy="1576387"/>
          </a:xfrm>
          <a:prstGeom prst="rect">
            <a:avLst/>
          </a:prstGeom>
          <a:noFill/>
          <a:ln w="12700">
            <a:noFill/>
            <a:miter lim="800000"/>
            <a:headEnd type="none" w="sm" len="sm"/>
            <a:tailEnd type="none" w="sm" len="sm"/>
          </a:ln>
          <a:effectLst/>
        </p:spPr>
      </p:pic>
      <p:pic>
        <p:nvPicPr>
          <p:cNvPr id="403470" name="Picture 14"/>
          <p:cNvPicPr>
            <a:picLocks noChangeAspect="1" noChangeArrowheads="1"/>
          </p:cNvPicPr>
          <p:nvPr/>
        </p:nvPicPr>
        <p:blipFill>
          <a:blip r:embed="rId8" cstate="print"/>
          <a:srcRect/>
          <a:stretch>
            <a:fillRect/>
          </a:stretch>
        </p:blipFill>
        <p:spPr bwMode="auto">
          <a:xfrm>
            <a:off x="5795963" y="3716338"/>
            <a:ext cx="1223962" cy="1223962"/>
          </a:xfrm>
          <a:prstGeom prst="rect">
            <a:avLst/>
          </a:prstGeom>
          <a:noFill/>
          <a:ln w="12700">
            <a:noFill/>
            <a:miter lim="800000"/>
            <a:headEnd type="none" w="sm" len="sm"/>
            <a:tailEnd type="none" w="sm" len="sm"/>
          </a:ln>
          <a:effectLst/>
        </p:spPr>
      </p:pic>
      <p:pic>
        <p:nvPicPr>
          <p:cNvPr id="403471" name="Picture 15"/>
          <p:cNvPicPr>
            <a:picLocks noChangeAspect="1" noChangeArrowheads="1"/>
          </p:cNvPicPr>
          <p:nvPr/>
        </p:nvPicPr>
        <p:blipFill>
          <a:blip r:embed="rId9" cstate="print"/>
          <a:srcRect/>
          <a:stretch>
            <a:fillRect/>
          </a:stretch>
        </p:blipFill>
        <p:spPr bwMode="auto">
          <a:xfrm>
            <a:off x="6948488" y="4868863"/>
            <a:ext cx="1081087" cy="1081087"/>
          </a:xfrm>
          <a:prstGeom prst="rect">
            <a:avLst/>
          </a:prstGeom>
          <a:noFill/>
          <a:ln w="12700">
            <a:noFill/>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Espaço Reservado para Número de Slide 3"/>
          <p:cNvSpPr>
            <a:spLocks noGrp="1"/>
          </p:cNvSpPr>
          <p:nvPr>
            <p:ph type="sldNum" sz="quarter" idx="11"/>
          </p:nvPr>
        </p:nvSpPr>
        <p:spPr>
          <a:noFill/>
        </p:spPr>
        <p:txBody>
          <a:bodyPr/>
          <a:lstStyle/>
          <a:p>
            <a:fld id="{BA18B615-5644-4311-A893-0C5DEA7500C5}" type="slidenum">
              <a:rPr lang="pt-BR" smtClean="0"/>
              <a:pPr/>
              <a:t>7</a:t>
            </a:fld>
            <a:endParaRPr lang="pt-BR" smtClean="0"/>
          </a:p>
        </p:txBody>
      </p:sp>
      <p:sp>
        <p:nvSpPr>
          <p:cNvPr id="9219" name="Rectangle 2"/>
          <p:cNvSpPr>
            <a:spLocks noGrp="1" noChangeArrowheads="1"/>
          </p:cNvSpPr>
          <p:nvPr>
            <p:ph type="title"/>
          </p:nvPr>
        </p:nvSpPr>
        <p:spPr/>
        <p:txBody>
          <a:bodyPr/>
          <a:lstStyle/>
          <a:p>
            <a:r>
              <a:rPr lang="pt-BR" smtClean="0"/>
              <a:t>Por plataforma</a:t>
            </a:r>
          </a:p>
        </p:txBody>
      </p:sp>
      <p:pic>
        <p:nvPicPr>
          <p:cNvPr id="9220" name="Picture 4"/>
          <p:cNvPicPr>
            <a:picLocks noChangeAspect="1" noChangeArrowheads="1"/>
          </p:cNvPicPr>
          <p:nvPr/>
        </p:nvPicPr>
        <p:blipFill>
          <a:blip r:embed="rId2" cstate="print"/>
          <a:srcRect/>
          <a:stretch>
            <a:fillRect/>
          </a:stretch>
        </p:blipFill>
        <p:spPr bwMode="auto">
          <a:xfrm>
            <a:off x="0" y="2135188"/>
            <a:ext cx="9144000" cy="35639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4"/>
          <p:cNvSpPr>
            <a:spLocks noGrp="1"/>
          </p:cNvSpPr>
          <p:nvPr>
            <p:ph type="sldNum" sz="quarter" idx="11"/>
          </p:nvPr>
        </p:nvSpPr>
        <p:spPr/>
        <p:txBody>
          <a:bodyPr/>
          <a:lstStyle/>
          <a:p>
            <a:fld id="{93899BF4-6E24-40C3-90A8-B94CD3D7BC13}" type="slidenum">
              <a:rPr lang="pt-BR"/>
              <a:pPr/>
              <a:t>8</a:t>
            </a:fld>
            <a:endParaRPr lang="pt-BR"/>
          </a:p>
        </p:txBody>
      </p:sp>
      <p:sp>
        <p:nvSpPr>
          <p:cNvPr id="478210" name="Rectangle 2"/>
          <p:cNvSpPr>
            <a:spLocks noGrp="1" noChangeArrowheads="1"/>
          </p:cNvSpPr>
          <p:nvPr>
            <p:ph type="title"/>
          </p:nvPr>
        </p:nvSpPr>
        <p:spPr/>
        <p:txBody>
          <a:bodyPr>
            <a:normAutofit/>
          </a:bodyPr>
          <a:lstStyle/>
          <a:p>
            <a:r>
              <a:rPr lang="pt-BR" dirty="0" smtClean="0"/>
              <a:t>Tipos de jogos</a:t>
            </a:r>
            <a:endParaRPr lang="pt-BR" sz="2800" dirty="0"/>
          </a:p>
        </p:txBody>
      </p:sp>
      <p:sp>
        <p:nvSpPr>
          <p:cNvPr id="478211" name="Rectangle 3"/>
          <p:cNvSpPr>
            <a:spLocks noGrp="1" noChangeArrowheads="1"/>
          </p:cNvSpPr>
          <p:nvPr>
            <p:ph type="body" idx="1"/>
          </p:nvPr>
        </p:nvSpPr>
        <p:spPr/>
        <p:txBody>
          <a:bodyPr/>
          <a:lstStyle/>
          <a:p>
            <a:r>
              <a:rPr lang="pt-BR"/>
              <a:t>Diversão</a:t>
            </a:r>
          </a:p>
          <a:p>
            <a:r>
              <a:rPr lang="pt-BR"/>
              <a:t>Jogos sérios </a:t>
            </a:r>
          </a:p>
          <a:p>
            <a:r>
              <a:rPr lang="pt-BR"/>
              <a:t>Advergames</a:t>
            </a:r>
          </a:p>
          <a:p>
            <a:endParaRPr lang="pt-BR"/>
          </a:p>
          <a:p>
            <a:endParaRPr lang="pt-BR"/>
          </a:p>
        </p:txBody>
      </p:sp>
      <p:pic>
        <p:nvPicPr>
          <p:cNvPr id="478213" name="Picture 5" descr="telaespecial"/>
          <p:cNvPicPr>
            <a:picLocks noChangeAspect="1" noChangeArrowheads="1"/>
          </p:cNvPicPr>
          <p:nvPr/>
        </p:nvPicPr>
        <p:blipFill>
          <a:blip r:embed="rId2" cstate="print"/>
          <a:srcRect/>
          <a:stretch>
            <a:fillRect/>
          </a:stretch>
        </p:blipFill>
        <p:spPr bwMode="auto">
          <a:xfrm>
            <a:off x="5508625" y="3881438"/>
            <a:ext cx="3313113" cy="2500312"/>
          </a:xfrm>
          <a:prstGeom prst="rect">
            <a:avLst/>
          </a:prstGeom>
          <a:noFill/>
        </p:spPr>
      </p:pic>
      <p:pic>
        <p:nvPicPr>
          <p:cNvPr id="478214" name="Picture 6" descr="smirnoff03"/>
          <p:cNvPicPr>
            <a:picLocks noChangeAspect="1" noChangeArrowheads="1"/>
          </p:cNvPicPr>
          <p:nvPr/>
        </p:nvPicPr>
        <p:blipFill>
          <a:blip r:embed="rId3" cstate="print"/>
          <a:srcRect/>
          <a:stretch>
            <a:fillRect/>
          </a:stretch>
        </p:blipFill>
        <p:spPr bwMode="auto">
          <a:xfrm>
            <a:off x="611188" y="4581525"/>
            <a:ext cx="3354387" cy="1771650"/>
          </a:xfrm>
          <a:prstGeom prst="rect">
            <a:avLst/>
          </a:prstGeom>
          <a:noFill/>
        </p:spPr>
      </p:pic>
      <p:sp>
        <p:nvSpPr>
          <p:cNvPr id="478215" name="Text Box 7"/>
          <p:cNvSpPr txBox="1">
            <a:spLocks noChangeArrowheads="1"/>
          </p:cNvSpPr>
          <p:nvPr/>
        </p:nvSpPr>
        <p:spPr bwMode="auto">
          <a:xfrm>
            <a:off x="6516688" y="6308725"/>
            <a:ext cx="1624012" cy="396875"/>
          </a:xfrm>
          <a:prstGeom prst="rect">
            <a:avLst/>
          </a:prstGeom>
          <a:noFill/>
          <a:ln w="12700">
            <a:noFill/>
            <a:miter lim="800000"/>
            <a:headEnd type="none" w="sm" len="sm"/>
            <a:tailEnd type="none" w="sm" len="sm"/>
          </a:ln>
          <a:effectLst/>
        </p:spPr>
        <p:txBody>
          <a:bodyPr wrap="none">
            <a:spAutoFit/>
          </a:bodyPr>
          <a:lstStyle/>
          <a:p>
            <a:r>
              <a:rPr lang="pt-BR"/>
              <a:t>Virtual Team</a:t>
            </a:r>
          </a:p>
        </p:txBody>
      </p:sp>
      <p:sp>
        <p:nvSpPr>
          <p:cNvPr id="478216" name="Text Box 8"/>
          <p:cNvSpPr txBox="1">
            <a:spLocks noChangeArrowheads="1"/>
          </p:cNvSpPr>
          <p:nvPr/>
        </p:nvSpPr>
        <p:spPr bwMode="auto">
          <a:xfrm>
            <a:off x="1547813" y="6308725"/>
            <a:ext cx="2087562" cy="396875"/>
          </a:xfrm>
          <a:prstGeom prst="rect">
            <a:avLst/>
          </a:prstGeom>
          <a:noFill/>
          <a:ln w="12700">
            <a:noFill/>
            <a:miter lim="800000"/>
            <a:headEnd type="none" w="sm" len="sm"/>
            <a:tailEnd type="none" w="sm" len="sm"/>
          </a:ln>
          <a:effectLst/>
        </p:spPr>
        <p:txBody>
          <a:bodyPr wrap="none">
            <a:spAutoFit/>
          </a:bodyPr>
          <a:lstStyle/>
          <a:p>
            <a:r>
              <a:rPr lang="pt-BR"/>
              <a:t>Smirnoff Barman</a:t>
            </a:r>
          </a:p>
        </p:txBody>
      </p:sp>
      <p:pic>
        <p:nvPicPr>
          <p:cNvPr id="478218" name="Picture 10"/>
          <p:cNvPicPr>
            <a:picLocks noChangeAspect="1" noChangeArrowheads="1"/>
          </p:cNvPicPr>
          <p:nvPr/>
        </p:nvPicPr>
        <p:blipFill>
          <a:blip r:embed="rId4" cstate="print"/>
          <a:srcRect/>
          <a:stretch>
            <a:fillRect/>
          </a:stretch>
        </p:blipFill>
        <p:spPr bwMode="auto">
          <a:xfrm>
            <a:off x="3084513" y="1503363"/>
            <a:ext cx="2879725" cy="2286000"/>
          </a:xfrm>
          <a:prstGeom prst="rect">
            <a:avLst/>
          </a:prstGeom>
          <a:noFill/>
          <a:ln w="12700">
            <a:noFill/>
            <a:miter lim="800000"/>
            <a:headEnd type="none" w="sm" len="sm"/>
            <a:tailEnd type="none" w="sm" len="sm"/>
          </a:ln>
          <a:effectLst/>
        </p:spPr>
      </p:pic>
      <p:sp>
        <p:nvSpPr>
          <p:cNvPr id="478219" name="Text Box 11"/>
          <p:cNvSpPr txBox="1">
            <a:spLocks noChangeArrowheads="1"/>
          </p:cNvSpPr>
          <p:nvPr/>
        </p:nvSpPr>
        <p:spPr bwMode="auto">
          <a:xfrm>
            <a:off x="6037263" y="2006600"/>
            <a:ext cx="1198562" cy="701675"/>
          </a:xfrm>
          <a:prstGeom prst="rect">
            <a:avLst/>
          </a:prstGeom>
          <a:noFill/>
          <a:ln w="12700">
            <a:noFill/>
            <a:miter lim="800000"/>
            <a:headEnd type="none" w="sm" len="sm"/>
            <a:tailEnd type="none" w="sm" len="sm"/>
          </a:ln>
          <a:effectLst/>
        </p:spPr>
        <p:txBody>
          <a:bodyPr wrap="none">
            <a:spAutoFit/>
          </a:bodyPr>
          <a:lstStyle/>
          <a:p>
            <a:r>
              <a:rPr lang="pt-BR"/>
              <a:t>World of </a:t>
            </a:r>
            <a:br>
              <a:rPr lang="pt-BR"/>
            </a:br>
            <a:r>
              <a:rPr lang="pt-BR"/>
              <a:t>Warcraft</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ítulo 1"/>
          <p:cNvSpPr>
            <a:spLocks noGrp="1"/>
          </p:cNvSpPr>
          <p:nvPr>
            <p:ph type="title"/>
          </p:nvPr>
        </p:nvSpPr>
        <p:spPr>
          <a:xfrm>
            <a:off x="457200" y="0"/>
            <a:ext cx="8229600" cy="1331913"/>
          </a:xfrm>
        </p:spPr>
        <p:txBody>
          <a:bodyPr/>
          <a:lstStyle/>
          <a:p>
            <a:r>
              <a:rPr lang="fr-FR" smtClean="0"/>
              <a:t>Alguns exemplos</a:t>
            </a:r>
          </a:p>
        </p:txBody>
      </p:sp>
      <p:pic>
        <p:nvPicPr>
          <p:cNvPr id="4" name="Picture 4"/>
          <p:cNvPicPr>
            <a:picLocks noChangeAspect="1" noChangeArrowheads="1"/>
          </p:cNvPicPr>
          <p:nvPr/>
        </p:nvPicPr>
        <p:blipFill>
          <a:blip r:embed="rId3" cstate="print"/>
          <a:srcRect/>
          <a:stretch>
            <a:fillRect/>
          </a:stretch>
        </p:blipFill>
        <p:spPr bwMode="auto">
          <a:xfrm>
            <a:off x="4643438" y="3933825"/>
            <a:ext cx="4162425" cy="2374900"/>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pic>
        <p:nvPicPr>
          <p:cNvPr id="5" name="Picture 5"/>
          <p:cNvPicPr>
            <a:picLocks noChangeAspect="1" noChangeArrowheads="1"/>
          </p:cNvPicPr>
          <p:nvPr/>
        </p:nvPicPr>
        <p:blipFill>
          <a:blip r:embed="rId4" cstate="print"/>
          <a:srcRect/>
          <a:stretch>
            <a:fillRect/>
          </a:stretch>
        </p:blipFill>
        <p:spPr bwMode="auto">
          <a:xfrm>
            <a:off x="611188" y="2420938"/>
            <a:ext cx="3457575" cy="2376487"/>
          </a:xfrm>
          <a:prstGeom prst="rect">
            <a:avLst/>
          </a:prstGeom>
          <a:ln>
            <a:headEnd type="none" w="sm" len="sm"/>
            <a:tailEnd type="none" w="sm" len="sm"/>
          </a:ln>
        </p:spPr>
        <p:style>
          <a:lnRef idx="2">
            <a:schemeClr val="dk1"/>
          </a:lnRef>
          <a:fillRef idx="1">
            <a:schemeClr val="lt1"/>
          </a:fillRef>
          <a:effectRef idx="0">
            <a:schemeClr val="dk1"/>
          </a:effectRef>
          <a:fontRef idx="minor">
            <a:schemeClr val="dk1"/>
          </a:fontRef>
        </p:style>
      </p:pic>
      <p:sp>
        <p:nvSpPr>
          <p:cNvPr id="10245" name="Retângulo 5"/>
          <p:cNvSpPr>
            <a:spLocks noChangeArrowheads="1"/>
          </p:cNvSpPr>
          <p:nvPr/>
        </p:nvSpPr>
        <p:spPr bwMode="auto">
          <a:xfrm>
            <a:off x="-323850" y="4818063"/>
            <a:ext cx="4895850" cy="1323975"/>
          </a:xfrm>
          <a:prstGeom prst="rect">
            <a:avLst/>
          </a:prstGeom>
          <a:noFill/>
          <a:ln w="9525">
            <a:noFill/>
            <a:miter lim="800000"/>
            <a:headEnd/>
            <a:tailEnd/>
          </a:ln>
        </p:spPr>
        <p:txBody>
          <a:bodyPr>
            <a:spAutoFit/>
          </a:bodyPr>
          <a:lstStyle/>
          <a:p>
            <a:pPr lvl="1" algn="ctr"/>
            <a:r>
              <a:rPr lang="fr-FR" b="1"/>
              <a:t>Halo 3: </a:t>
            </a:r>
            <a:r>
              <a:rPr lang="fr-FR"/>
              <a:t>custo de </a:t>
            </a:r>
            <a:br>
              <a:rPr lang="fr-FR"/>
            </a:br>
            <a:r>
              <a:rPr lang="fr-FR"/>
              <a:t>desenvolvmento = </a:t>
            </a:r>
            <a:r>
              <a:rPr lang="pt-BR"/>
              <a:t>US$ +60 milhões</a:t>
            </a:r>
          </a:p>
          <a:p>
            <a:pPr lvl="1" algn="ctr"/>
            <a:r>
              <a:rPr lang="pt-BR"/>
              <a:t>lançamento = US$ 125 milhões</a:t>
            </a:r>
          </a:p>
          <a:p>
            <a:pPr lvl="1" algn="ctr"/>
            <a:r>
              <a:rPr lang="pt-BR"/>
              <a:t>Equipe = + 300 pessoas</a:t>
            </a:r>
          </a:p>
        </p:txBody>
      </p:sp>
      <p:sp>
        <p:nvSpPr>
          <p:cNvPr id="10246" name="Retângulo 6"/>
          <p:cNvSpPr>
            <a:spLocks noChangeArrowheads="1"/>
          </p:cNvSpPr>
          <p:nvPr/>
        </p:nvSpPr>
        <p:spPr bwMode="auto">
          <a:xfrm>
            <a:off x="4284663" y="2852738"/>
            <a:ext cx="4572000" cy="1016000"/>
          </a:xfrm>
          <a:prstGeom prst="rect">
            <a:avLst/>
          </a:prstGeom>
          <a:noFill/>
          <a:ln w="9525">
            <a:noFill/>
            <a:miter lim="800000"/>
            <a:headEnd/>
            <a:tailEnd/>
          </a:ln>
        </p:spPr>
        <p:txBody>
          <a:bodyPr>
            <a:spAutoFit/>
          </a:bodyPr>
          <a:lstStyle/>
          <a:p>
            <a:pPr lvl="1"/>
            <a:r>
              <a:rPr lang="pt-BR" b="1"/>
              <a:t>Grand Theft Auto IV:</a:t>
            </a:r>
            <a:r>
              <a:rPr lang="pt-BR"/>
              <a:t> 3,6 milhões de unidades vendidas no primeiro dia (US$ 310 milhões) </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bcm2000">
  <a:themeElements>
    <a:clrScheme name="sbcm2000.pp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fontScheme name="sbcm2000.ppt">
      <a:majorFont>
        <a:latin typeface="Arial Black"/>
        <a:ea typeface=""/>
        <a:cs typeface=""/>
      </a:majorFont>
      <a:minorFont>
        <a:latin typeface="Tahoma"/>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000" b="0" i="0" u="none" strike="noStrike" cap="none" normalizeH="0" baseline="0" smtClean="0">
            <a:ln>
              <a:noFill/>
            </a:ln>
            <a:solidFill>
              <a:schemeClr val="tx1"/>
            </a:solidFill>
            <a:effectLst/>
            <a:latin typeface="Arial" charset="0"/>
          </a:defRPr>
        </a:defPPr>
      </a:lstStyle>
    </a:lnDef>
  </a:objectDefaults>
  <a:extraClrSchemeLst>
    <a:extraClrScheme>
      <a:clrScheme name="sbcm2000.ppt 1">
        <a:dk1>
          <a:srgbClr val="5E574E"/>
        </a:dk1>
        <a:lt1>
          <a:srgbClr val="FFFFCC"/>
        </a:lt1>
        <a:dk2>
          <a:srgbClr val="000000"/>
        </a:dk2>
        <a:lt2>
          <a:srgbClr val="FFCC00"/>
        </a:lt2>
        <a:accent1>
          <a:srgbClr val="CC9900"/>
        </a:accent1>
        <a:accent2>
          <a:srgbClr val="FF6600"/>
        </a:accent2>
        <a:accent3>
          <a:srgbClr val="AA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
      <a:clrScheme name="sbcm2000.ppt 2">
        <a:dk1>
          <a:srgbClr val="000000"/>
        </a:dk1>
        <a:lt1>
          <a:srgbClr val="FFFFFF"/>
        </a:lt1>
        <a:dk2>
          <a:srgbClr val="0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996633"/>
        </a:hlink>
        <a:folHlink>
          <a:srgbClr val="808000"/>
        </a:folHlink>
      </a:clrScheme>
      <a:clrMap bg1="lt1" tx1="dk1" bg2="lt2" tx2="dk2" accent1="accent1" accent2="accent2" accent3="accent3" accent4="accent4" accent5="accent5" accent6="accent6" hlink="hlink" folHlink="folHlink"/>
    </a:extraClrScheme>
    <a:extraClrScheme>
      <a:clrScheme name="sbcm2000.ppt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bcm2000.ppt 4">
        <a:dk1>
          <a:srgbClr val="000000"/>
        </a:dk1>
        <a:lt1>
          <a:srgbClr val="FFFFFF"/>
        </a:lt1>
        <a:dk2>
          <a:srgbClr val="800000"/>
        </a:dk2>
        <a:lt2>
          <a:srgbClr val="5E574E"/>
        </a:lt2>
        <a:accent1>
          <a:srgbClr val="FF6600"/>
        </a:accent1>
        <a:accent2>
          <a:srgbClr val="FFCC00"/>
        </a:accent2>
        <a:accent3>
          <a:srgbClr val="FFFFFF"/>
        </a:accent3>
        <a:accent4>
          <a:srgbClr val="000000"/>
        </a:accent4>
        <a:accent5>
          <a:srgbClr val="FFB8AA"/>
        </a:accent5>
        <a:accent6>
          <a:srgbClr val="E7B900"/>
        </a:accent6>
        <a:hlink>
          <a:srgbClr val="FF0000"/>
        </a:hlink>
        <a:folHlink>
          <a:srgbClr val="FFFFCC"/>
        </a:folHlink>
      </a:clrScheme>
      <a:clrMap bg1="lt1" tx1="dk1" bg2="lt2" tx2="dk2" accent1="accent1" accent2="accent2" accent3="accent3" accent4="accent4" accent5="accent5" accent6="accent6" hlink="hlink" folHlink="folHlink"/>
    </a:extraClrScheme>
    <a:extraClrScheme>
      <a:clrScheme name="sbcm2000.ppt 5">
        <a:dk1>
          <a:srgbClr val="000066"/>
        </a:dk1>
        <a:lt1>
          <a:srgbClr val="FFFFFF"/>
        </a:lt1>
        <a:dk2>
          <a:srgbClr val="0000FF"/>
        </a:dk2>
        <a:lt2>
          <a:srgbClr val="000000"/>
        </a:lt2>
        <a:accent1>
          <a:srgbClr val="0066FF"/>
        </a:accent1>
        <a:accent2>
          <a:srgbClr val="33CCCC"/>
        </a:accent2>
        <a:accent3>
          <a:srgbClr val="FFFFFF"/>
        </a:accent3>
        <a:accent4>
          <a:srgbClr val="000056"/>
        </a:accent4>
        <a:accent5>
          <a:srgbClr val="AAB8FF"/>
        </a:accent5>
        <a:accent6>
          <a:srgbClr val="2DB9B9"/>
        </a:accent6>
        <a:hlink>
          <a:srgbClr val="FF00FF"/>
        </a:hlink>
        <a:folHlink>
          <a:srgbClr val="9933FF"/>
        </a:folHlink>
      </a:clrScheme>
      <a:clrMap bg1="lt1" tx1="dk1" bg2="lt2" tx2="dk2" accent1="accent1" accent2="accent2" accent3="accent3" accent4="accent4" accent5="accent5" accent6="accent6" hlink="hlink" folHlink="folHlink"/>
    </a:extraClrScheme>
    <a:extraClrScheme>
      <a:clrScheme name="sbcm2000.ppt 6">
        <a:dk1>
          <a:srgbClr val="000000"/>
        </a:dk1>
        <a:lt1>
          <a:srgbClr val="FFFFFF"/>
        </a:lt1>
        <a:dk2>
          <a:srgbClr val="000066"/>
        </a:dk2>
        <a:lt2>
          <a:srgbClr val="FFCC00"/>
        </a:lt2>
        <a:accent1>
          <a:srgbClr val="0066FF"/>
        </a:accent1>
        <a:accent2>
          <a:srgbClr val="33CCCC"/>
        </a:accent2>
        <a:accent3>
          <a:srgbClr val="AAAAB8"/>
        </a:accent3>
        <a:accent4>
          <a:srgbClr val="DADADA"/>
        </a:accent4>
        <a:accent5>
          <a:srgbClr val="AAB8FF"/>
        </a:accent5>
        <a:accent6>
          <a:srgbClr val="2DB9B9"/>
        </a:accent6>
        <a:hlink>
          <a:srgbClr val="FF00FF"/>
        </a:hlink>
        <a:folHlink>
          <a:srgbClr val="9933FF"/>
        </a:folHlink>
      </a:clrScheme>
      <a:clrMap bg1="dk2" tx1="lt1" bg2="dk1" tx2="lt2" accent1="accent1" accent2="accent2" accent3="accent3" accent4="accent4" accent5="accent5" accent6="accent6" hlink="hlink" folHlink="folHlink"/>
    </a:extraClrScheme>
    <a:extraClrScheme>
      <a:clrScheme name="sbcm2000.ppt 7">
        <a:dk1>
          <a:srgbClr val="5E574E"/>
        </a:dk1>
        <a:lt1>
          <a:srgbClr val="FFFFCC"/>
        </a:lt1>
        <a:dk2>
          <a:srgbClr val="800000"/>
        </a:dk2>
        <a:lt2>
          <a:srgbClr val="FFCC00"/>
        </a:lt2>
        <a:accent1>
          <a:srgbClr val="CC9900"/>
        </a:accent1>
        <a:accent2>
          <a:srgbClr val="FF6600"/>
        </a:accent2>
        <a:accent3>
          <a:srgbClr val="C0AAAA"/>
        </a:accent3>
        <a:accent4>
          <a:srgbClr val="DADAAE"/>
        </a:accent4>
        <a:accent5>
          <a:srgbClr val="E2CAAA"/>
        </a:accent5>
        <a:accent6>
          <a:srgbClr val="E75C00"/>
        </a:accent6>
        <a:hlink>
          <a:srgbClr val="FF0000"/>
        </a:hlink>
        <a:folHlink>
          <a:srgbClr val="FFFFCC"/>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H:\apresent\congressos\sbcm2000.ppt</Template>
  <TotalTime>2290</TotalTime>
  <Words>2504</Words>
  <Application>Microsoft Office PowerPoint</Application>
  <PresentationFormat>Apresentação na tela (4:3)</PresentationFormat>
  <Paragraphs>503</Paragraphs>
  <Slides>57</Slides>
  <Notes>6</Notes>
  <HiddenSlides>1</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57</vt:i4>
      </vt:variant>
    </vt:vector>
  </HeadingPairs>
  <TitlesOfParts>
    <vt:vector size="65" baseType="lpstr">
      <vt:lpstr>Arial</vt:lpstr>
      <vt:lpstr>Arial Black</vt:lpstr>
      <vt:lpstr>Tahoma</vt:lpstr>
      <vt:lpstr>Wingdings</vt:lpstr>
      <vt:lpstr>Times New Roman</vt:lpstr>
      <vt:lpstr>Trebuchet MS</vt:lpstr>
      <vt:lpstr>Verdana</vt:lpstr>
      <vt:lpstr>sbcm2000</vt:lpstr>
      <vt:lpstr>Desenvolvimento  de Jogos Digitais</vt:lpstr>
      <vt:lpstr>Por que desenvolver? 3 D’s (Jeff)</vt:lpstr>
      <vt:lpstr>Importância Acadêmica</vt:lpstr>
      <vt:lpstr>Importância Acadêmica</vt:lpstr>
      <vt:lpstr>Mercado de Jogos Eletrônicos</vt:lpstr>
      <vt:lpstr>Plataformas</vt:lpstr>
      <vt:lpstr>Por plataforma</vt:lpstr>
      <vt:lpstr>Tipos de jogos</vt:lpstr>
      <vt:lpstr>Alguns exemplos</vt:lpstr>
      <vt:lpstr>Mercado correlato e crossmedia</vt:lpstr>
      <vt:lpstr>Cadeia de valor: 2 modelos básicos</vt:lpstr>
      <vt:lpstr>Cadeia de valor: 2 modelos básicos</vt:lpstr>
      <vt:lpstr>Fenômeno cultural</vt:lpstr>
      <vt:lpstr>Conseqüência principal de tudo isto</vt:lpstr>
      <vt:lpstr>Como desenvolver jogos?</vt:lpstr>
      <vt:lpstr>Desenvolvimento de jogos: anos 80</vt:lpstr>
      <vt:lpstr>Desenvolvimento de jogos: anos 80</vt:lpstr>
      <vt:lpstr>Desenvolvimento de jogos: anos 80</vt:lpstr>
      <vt:lpstr>Desenvolvimento de jogos: anos 90</vt:lpstr>
      <vt:lpstr>Como desenvolver jogos hoje?</vt:lpstr>
      <vt:lpstr>Hoje... </vt:lpstr>
      <vt:lpstr>3 grandes etapas</vt:lpstr>
      <vt:lpstr>Ciclo de vida completo do jogo</vt:lpstr>
      <vt:lpstr>Meantime Development Process</vt:lpstr>
      <vt:lpstr>As Completudes</vt:lpstr>
      <vt:lpstr>Game Design</vt:lpstr>
      <vt:lpstr>Implementação</vt:lpstr>
      <vt:lpstr>Implementação: arte</vt:lpstr>
      <vt:lpstr>Ferramentas de arte</vt:lpstr>
      <vt:lpstr>Implementação</vt:lpstr>
      <vt:lpstr>Bibliotecas</vt:lpstr>
      <vt:lpstr>Motor</vt:lpstr>
      <vt:lpstr>Motor</vt:lpstr>
      <vt:lpstr>Linguagens</vt:lpstr>
      <vt:lpstr>Teste</vt:lpstr>
      <vt:lpstr>Engenharia de Software</vt:lpstr>
      <vt:lpstr>Equipe: Divisões Padrão</vt:lpstr>
      <vt:lpstr>Divisões e Papéis:  Management &amp; design</vt:lpstr>
      <vt:lpstr>Divisões e Papéis:  Programming</vt:lpstr>
      <vt:lpstr>Divisões e Papéis:  Graphic Art</vt:lpstr>
      <vt:lpstr>Divisões e Papéis:  Music and others</vt:lpstr>
      <vt:lpstr>Divisões e Papéis:  Support and Quality Assurance</vt:lpstr>
      <vt:lpstr>Equipes: artistas x eng. software</vt:lpstr>
      <vt:lpstr>Estudo de caso:  StarCraft (228 pessoas)</vt:lpstr>
      <vt:lpstr>O que a indústria de software tem a aprender com a de games?</vt:lpstr>
      <vt:lpstr>Jogo e Software: um bocado diferentes!?</vt:lpstr>
      <vt:lpstr>Desenvolver jogos ensina sobre...</vt:lpstr>
      <vt:lpstr>O lúdico pode mudar comportamentos:  The fun theory </vt:lpstr>
      <vt:lpstr>Quais sãos os grandes desafios da pesquisa em informática?</vt:lpstr>
      <vt:lpstr>3 estudos sobre os grandes desafios</vt:lpstr>
      <vt:lpstr>Pessoas</vt:lpstr>
      <vt:lpstr>Pistas...</vt:lpstr>
      <vt:lpstr>Onde está a inovação?</vt:lpstr>
      <vt:lpstr>Sistemas de informação:  demandas claras, obscuras e desconhecidas</vt:lpstr>
      <vt:lpstr>A informática e a construção civil</vt:lpstr>
      <vt:lpstr>Ciclo de vida do produtos digitais  e a fronteira do software</vt:lpstr>
      <vt:lpstr>Desenvolvimento de Jogos no Brasil</vt:lpstr>
    </vt:vector>
  </TitlesOfParts>
  <Company>UFPE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Introdução a Jogos de Computador</dc:title>
  <dc:creator>geber</dc:creator>
  <cp:lastModifiedBy>Geber</cp:lastModifiedBy>
  <cp:revision>135</cp:revision>
  <dcterms:created xsi:type="dcterms:W3CDTF">2000-09-04T17:02:01Z</dcterms:created>
  <dcterms:modified xsi:type="dcterms:W3CDTF">2011-08-23T12:48:34Z</dcterms:modified>
</cp:coreProperties>
</file>